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4" r:id="rId2"/>
    <p:sldId id="278" r:id="rId3"/>
    <p:sldId id="292" r:id="rId4"/>
    <p:sldId id="291" r:id="rId5"/>
    <p:sldId id="256" r:id="rId6"/>
    <p:sldId id="257" r:id="rId7"/>
    <p:sldId id="290" r:id="rId8"/>
    <p:sldId id="287" r:id="rId9"/>
    <p:sldId id="263" r:id="rId10"/>
    <p:sldId id="285" r:id="rId11"/>
    <p:sldId id="288" r:id="rId12"/>
    <p:sldId id="289" r:id="rId13"/>
    <p:sldId id="273" r:id="rId14"/>
    <p:sldId id="280" r:id="rId15"/>
    <p:sldId id="267" r:id="rId16"/>
    <p:sldId id="274"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C030B-9F28-432D-A61D-32B86E1120C4}" type="datetimeFigureOut">
              <a:rPr lang="fr-FR" smtClean="0"/>
              <a:t>19/12/2023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74B3E-07B3-46B1-96F0-B63251D90DBB}" type="slidenum">
              <a:rPr lang="fr-FR" smtClean="0"/>
              <a:t>‹N°›</a:t>
            </a:fld>
            <a:endParaRPr lang="fr-FR"/>
          </a:p>
        </p:txBody>
      </p:sp>
    </p:spTree>
    <p:extLst>
      <p:ext uri="{BB962C8B-B14F-4D97-AF65-F5344CB8AC3E}">
        <p14:creationId xmlns:p14="http://schemas.microsoft.com/office/powerpoint/2010/main" val="28624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Il a fallu classer les parcours, supports, vidéos dans l’une ou l’autre des parties pour faciliter le classement et la recherche mais il est évident qu’en fonction de la manière dont on s’en sert, cela peut tout à fait être utilisé à un autre moment du parcours que celui retenu.</a:t>
            </a:r>
          </a:p>
          <a:p>
            <a:pPr marL="0" indent="0">
              <a:buNone/>
            </a:pPr>
            <a:r>
              <a:rPr lang="fr-FR" sz="1200" dirty="0"/>
              <a:t>Le classement a été fait selon les indications des personnes qui ont conçu les parcours par exemple.</a:t>
            </a:r>
          </a:p>
          <a:p>
            <a:endParaRPr lang="fr-FR" dirty="0"/>
          </a:p>
        </p:txBody>
      </p:sp>
      <p:sp>
        <p:nvSpPr>
          <p:cNvPr id="4" name="Espace réservé du numéro de diapositive 3"/>
          <p:cNvSpPr>
            <a:spLocks noGrp="1"/>
          </p:cNvSpPr>
          <p:nvPr>
            <p:ph type="sldNum" sz="quarter" idx="5"/>
          </p:nvPr>
        </p:nvSpPr>
        <p:spPr/>
        <p:txBody>
          <a:bodyPr/>
          <a:lstStyle/>
          <a:p>
            <a:fld id="{78674B3E-07B3-46B1-96F0-B63251D90DBB}" type="slidenum">
              <a:rPr lang="fr-FR" smtClean="0"/>
              <a:t>2</a:t>
            </a:fld>
            <a:endParaRPr lang="fr-FR"/>
          </a:p>
        </p:txBody>
      </p:sp>
    </p:spTree>
    <p:extLst>
      <p:ext uri="{BB962C8B-B14F-4D97-AF65-F5344CB8AC3E}">
        <p14:creationId xmlns:p14="http://schemas.microsoft.com/office/powerpoint/2010/main" val="93114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Il a fallu classer les parcours, supports, vidéos dans l’une ou l’autre des parties pour faciliter le classement et la recherche mais il est évident qu’en fonction de la manière dont on s’en sert, cela peut tout à fait être utilisé à un autre moment du parcours que celui retenu.</a:t>
            </a:r>
          </a:p>
          <a:p>
            <a:pPr marL="0" indent="0">
              <a:buNone/>
            </a:pPr>
            <a:r>
              <a:rPr lang="fr-FR" sz="1200" dirty="0"/>
              <a:t>Le classement a été fait selon les indications des personnes qui ont conçu les parcours par exemple.</a:t>
            </a:r>
          </a:p>
          <a:p>
            <a:endParaRPr lang="fr-FR" dirty="0"/>
          </a:p>
        </p:txBody>
      </p:sp>
      <p:sp>
        <p:nvSpPr>
          <p:cNvPr id="4" name="Espace réservé du numéro de diapositive 3"/>
          <p:cNvSpPr>
            <a:spLocks noGrp="1"/>
          </p:cNvSpPr>
          <p:nvPr>
            <p:ph type="sldNum" sz="quarter" idx="5"/>
          </p:nvPr>
        </p:nvSpPr>
        <p:spPr/>
        <p:txBody>
          <a:bodyPr/>
          <a:lstStyle/>
          <a:p>
            <a:fld id="{78674B3E-07B3-46B1-96F0-B63251D90DBB}" type="slidenum">
              <a:rPr lang="fr-FR" smtClean="0"/>
              <a:t>3</a:t>
            </a:fld>
            <a:endParaRPr lang="fr-FR"/>
          </a:p>
        </p:txBody>
      </p:sp>
    </p:spTree>
    <p:extLst>
      <p:ext uri="{BB962C8B-B14F-4D97-AF65-F5344CB8AC3E}">
        <p14:creationId xmlns:p14="http://schemas.microsoft.com/office/powerpoint/2010/main" val="414278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Il a fallu classer les parcours, supports, vidéos dans l’une ou l’autre des parties pour faciliter le classement et la recherche mais il est évident qu’en fonction de la manière dont on s’en sert, cela peut tout à fait être utilisé à un autre moment du parcours que celui retenu.</a:t>
            </a:r>
          </a:p>
          <a:p>
            <a:pPr marL="0" indent="0">
              <a:buNone/>
            </a:pPr>
            <a:r>
              <a:rPr lang="fr-FR" sz="1200" dirty="0"/>
              <a:t>Le classement a été fait selon les indications des personnes qui ont conçu les parcours par exemple.</a:t>
            </a:r>
          </a:p>
          <a:p>
            <a:endParaRPr lang="fr-FR" dirty="0"/>
          </a:p>
        </p:txBody>
      </p:sp>
      <p:sp>
        <p:nvSpPr>
          <p:cNvPr id="4" name="Espace réservé du numéro de diapositive 3"/>
          <p:cNvSpPr>
            <a:spLocks noGrp="1"/>
          </p:cNvSpPr>
          <p:nvPr>
            <p:ph type="sldNum" sz="quarter" idx="5"/>
          </p:nvPr>
        </p:nvSpPr>
        <p:spPr/>
        <p:txBody>
          <a:bodyPr/>
          <a:lstStyle/>
          <a:p>
            <a:fld id="{78674B3E-07B3-46B1-96F0-B63251D90DBB}" type="slidenum">
              <a:rPr lang="fr-FR" smtClean="0"/>
              <a:t>7</a:t>
            </a:fld>
            <a:endParaRPr lang="fr-FR"/>
          </a:p>
        </p:txBody>
      </p:sp>
    </p:spTree>
    <p:extLst>
      <p:ext uri="{BB962C8B-B14F-4D97-AF65-F5344CB8AC3E}">
        <p14:creationId xmlns:p14="http://schemas.microsoft.com/office/powerpoint/2010/main" val="151044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8674B3E-07B3-46B1-96F0-B63251D90DBB}" type="slidenum">
              <a:rPr lang="fr-FR" smtClean="0"/>
              <a:t>9</a:t>
            </a:fld>
            <a:endParaRPr lang="fr-FR"/>
          </a:p>
        </p:txBody>
      </p:sp>
    </p:spTree>
    <p:extLst>
      <p:ext uri="{BB962C8B-B14F-4D97-AF65-F5344CB8AC3E}">
        <p14:creationId xmlns:p14="http://schemas.microsoft.com/office/powerpoint/2010/main" val="350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8674B3E-07B3-46B1-96F0-B63251D90DBB}" type="slidenum">
              <a:rPr lang="fr-FR" smtClean="0"/>
              <a:t>10</a:t>
            </a:fld>
            <a:endParaRPr lang="fr-FR"/>
          </a:p>
        </p:txBody>
      </p:sp>
    </p:spTree>
    <p:extLst>
      <p:ext uri="{BB962C8B-B14F-4D97-AF65-F5344CB8AC3E}">
        <p14:creationId xmlns:p14="http://schemas.microsoft.com/office/powerpoint/2010/main" val="400484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t>Contenu à mettre à jour en fonction de l’état d’avancement du catalogue</a:t>
            </a:r>
            <a:endParaRPr lang="fr-FR" dirty="0"/>
          </a:p>
        </p:txBody>
      </p:sp>
      <p:sp>
        <p:nvSpPr>
          <p:cNvPr id="4" name="Espace réservé du numéro de diapositive 3"/>
          <p:cNvSpPr>
            <a:spLocks noGrp="1"/>
          </p:cNvSpPr>
          <p:nvPr>
            <p:ph type="sldNum" sz="quarter" idx="5"/>
          </p:nvPr>
        </p:nvSpPr>
        <p:spPr/>
        <p:txBody>
          <a:bodyPr/>
          <a:lstStyle/>
          <a:p>
            <a:fld id="{78674B3E-07B3-46B1-96F0-B63251D90DBB}" type="slidenum">
              <a:rPr lang="fr-FR" smtClean="0"/>
              <a:t>13</a:t>
            </a:fld>
            <a:endParaRPr lang="fr-FR"/>
          </a:p>
        </p:txBody>
      </p:sp>
    </p:spTree>
    <p:extLst>
      <p:ext uri="{BB962C8B-B14F-4D97-AF65-F5344CB8AC3E}">
        <p14:creationId xmlns:p14="http://schemas.microsoft.com/office/powerpoint/2010/main" val="44129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Contenu à mettre à jour en fonction de l’état d’avancement du catalogue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8674B3E-07B3-46B1-96F0-B63251D90DBB}" type="slidenum">
              <a:rPr lang="fr-FR" smtClean="0"/>
              <a:t>14</a:t>
            </a:fld>
            <a:endParaRPr lang="fr-FR"/>
          </a:p>
        </p:txBody>
      </p:sp>
    </p:spTree>
    <p:extLst>
      <p:ext uri="{BB962C8B-B14F-4D97-AF65-F5344CB8AC3E}">
        <p14:creationId xmlns:p14="http://schemas.microsoft.com/office/powerpoint/2010/main" val="44070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Contenu à mettre à jour en fonction de l’état d’avancement du catalogue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8674B3E-07B3-46B1-96F0-B63251D90DBB}" type="slidenum">
              <a:rPr lang="fr-FR" smtClean="0"/>
              <a:t>15</a:t>
            </a:fld>
            <a:endParaRPr lang="fr-FR"/>
          </a:p>
        </p:txBody>
      </p:sp>
    </p:spTree>
    <p:extLst>
      <p:ext uri="{BB962C8B-B14F-4D97-AF65-F5344CB8AC3E}">
        <p14:creationId xmlns:p14="http://schemas.microsoft.com/office/powerpoint/2010/main" val="2643811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Contenu à mettre à jour en fonction de l’état d’avancement du catalogue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78674B3E-07B3-46B1-96F0-B63251D90DBB}" type="slidenum">
              <a:rPr lang="fr-FR" smtClean="0"/>
              <a:t>16</a:t>
            </a:fld>
            <a:endParaRPr lang="fr-FR"/>
          </a:p>
        </p:txBody>
      </p:sp>
    </p:spTree>
    <p:extLst>
      <p:ext uri="{BB962C8B-B14F-4D97-AF65-F5344CB8AC3E}">
        <p14:creationId xmlns:p14="http://schemas.microsoft.com/office/powerpoint/2010/main" val="410196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74FDA-0750-A57E-8FD2-A89523FD921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955CCF2-650A-C9AF-6346-7B4E1D859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168408-99D1-2861-929B-39D85ABBEF57}"/>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5" name="Espace réservé du pied de page 4">
            <a:extLst>
              <a:ext uri="{FF2B5EF4-FFF2-40B4-BE49-F238E27FC236}">
                <a16:creationId xmlns:a16="http://schemas.microsoft.com/office/drawing/2014/main" id="{A4CB64A0-4864-2A34-D25A-DD8D99BC76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746A94-5F88-1145-D018-905A1E03030C}"/>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3667905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53974-B23C-E96F-0894-0C9B6DE6701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5C5022B-B139-F9D4-BF52-8757DEEE2B5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5D9BD8-113A-1007-D0C3-4C94B0E41DCA}"/>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5" name="Espace réservé du pied de page 4">
            <a:extLst>
              <a:ext uri="{FF2B5EF4-FFF2-40B4-BE49-F238E27FC236}">
                <a16:creationId xmlns:a16="http://schemas.microsoft.com/office/drawing/2014/main" id="{7D188ECD-5C49-005B-7F62-CCAE77EAF9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CF9274-4417-5EBF-343F-108CB9E68880}"/>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351571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AA00713-9AC3-6BE3-05DA-6D8AC41661B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14E8D0-54F1-5EEA-6247-F086AED5FAA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381845-66CB-809C-DC05-FDFE3A619E3E}"/>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5" name="Espace réservé du pied de page 4">
            <a:extLst>
              <a:ext uri="{FF2B5EF4-FFF2-40B4-BE49-F238E27FC236}">
                <a16:creationId xmlns:a16="http://schemas.microsoft.com/office/drawing/2014/main" id="{082DF9A3-2E39-C959-0C1A-469C250ED4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3FCD82-D8AE-121D-D0D0-9F600DF8B637}"/>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256132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7948B-1A69-E34E-BBAD-81A13CF691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5C0EB5D-A788-71B8-13A3-D8D0DD11A99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2DF59A-1E0A-D3D0-C843-8B0E06260E2C}"/>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5" name="Espace réservé du pied de page 4">
            <a:extLst>
              <a:ext uri="{FF2B5EF4-FFF2-40B4-BE49-F238E27FC236}">
                <a16:creationId xmlns:a16="http://schemas.microsoft.com/office/drawing/2014/main" id="{AD2E5F13-EF07-587D-1B93-A5965C6159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B56F27-0D86-5F71-5EF1-AA27F5CE7CE9}"/>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292012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FB8CF-E8CC-D5AA-613E-FEF67B426FA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8F61282-5CD1-F385-102D-6245595429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5DAE8B6-782A-41BB-CD05-B597A012A4D8}"/>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5" name="Espace réservé du pied de page 4">
            <a:extLst>
              <a:ext uri="{FF2B5EF4-FFF2-40B4-BE49-F238E27FC236}">
                <a16:creationId xmlns:a16="http://schemas.microsoft.com/office/drawing/2014/main" id="{149A41E3-F676-1922-D9AF-6A978E3BBB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4DE183-B0DC-90BB-3ECB-69659212D9B5}"/>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289745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4D4E3-8AE0-41B5-ED8A-29AB323C8B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FCE4B2-D35D-FAB4-56B1-98B9834825B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73141DC-3E58-F0E6-9615-A1DC3CCD739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3BFD566-685D-C3EA-FF28-581D6D921950}"/>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6" name="Espace réservé du pied de page 5">
            <a:extLst>
              <a:ext uri="{FF2B5EF4-FFF2-40B4-BE49-F238E27FC236}">
                <a16:creationId xmlns:a16="http://schemas.microsoft.com/office/drawing/2014/main" id="{635C3B22-682E-F962-A922-552E989F86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14D457A-4845-9E92-A2BB-D99A6EF5B594}"/>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92352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EFBB4-DF2E-8A98-BB0C-E8699E5394A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6E1825C-FE97-3DC1-8310-E090C6E5E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239E82-FC19-4F88-E9AD-294649FF789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6C488C2-65E5-91F9-A963-5B7A101AD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D2A27BD-1C0F-0448-ACD5-9505D7FEADA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13B07B-B451-8702-C32D-51D930978E12}"/>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8" name="Espace réservé du pied de page 7">
            <a:extLst>
              <a:ext uri="{FF2B5EF4-FFF2-40B4-BE49-F238E27FC236}">
                <a16:creationId xmlns:a16="http://schemas.microsoft.com/office/drawing/2014/main" id="{43946719-55DF-AA43-BFF7-E0EFAA34B8A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2274BDD-21B2-6D60-CEAE-6DCE3ECDD175}"/>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374073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69C0E1-0F8E-7EC7-F34A-9BFDD4CF801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9921B5C-11CA-67D3-DC7D-FDAA779A5698}"/>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4" name="Espace réservé du pied de page 3">
            <a:extLst>
              <a:ext uri="{FF2B5EF4-FFF2-40B4-BE49-F238E27FC236}">
                <a16:creationId xmlns:a16="http://schemas.microsoft.com/office/drawing/2014/main" id="{656828B2-DA83-87E5-6919-A09A896FFFF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2EE15EE-B41B-D553-5171-4382F190C808}"/>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52946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93E3FE-2DF8-1F8F-0A11-7720BD1993CF}"/>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3" name="Espace réservé du pied de page 2">
            <a:extLst>
              <a:ext uri="{FF2B5EF4-FFF2-40B4-BE49-F238E27FC236}">
                <a16:creationId xmlns:a16="http://schemas.microsoft.com/office/drawing/2014/main" id="{E1C5E454-367D-3B0D-DDB0-651D16BCF47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EFB7A9D-B0C4-B8F6-7C6C-6CAB5EB28E4C}"/>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317717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0F4A2A-1010-A790-E1A6-1F29044741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3A83E1-B534-5F5F-5AC3-A240F846FB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EC18A63-90B8-1842-5B1C-009CCCA1A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A7860C-E0EA-DD5D-03FB-844B9D366B83}"/>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6" name="Espace réservé du pied de page 5">
            <a:extLst>
              <a:ext uri="{FF2B5EF4-FFF2-40B4-BE49-F238E27FC236}">
                <a16:creationId xmlns:a16="http://schemas.microsoft.com/office/drawing/2014/main" id="{8C2B01BF-CCD2-7A45-56C8-34782B6DFE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62895F1-34C6-08FB-815E-970D0FADDF90}"/>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138990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840C0C-FAA7-EEA0-222E-1431090DFD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2A10EB-2CEF-35BC-7240-26DB37851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4E75639-3EE7-9CDE-1528-170D8865B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C4DC6EB-0D0B-04B9-06BC-08D76A7BBCBB}"/>
              </a:ext>
            </a:extLst>
          </p:cNvPr>
          <p:cNvSpPr>
            <a:spLocks noGrp="1"/>
          </p:cNvSpPr>
          <p:nvPr>
            <p:ph type="dt" sz="half" idx="10"/>
          </p:nvPr>
        </p:nvSpPr>
        <p:spPr/>
        <p:txBody>
          <a:bodyPr/>
          <a:lstStyle/>
          <a:p>
            <a:fld id="{A58A9E50-46DE-4284-8AD3-941E63F8C0BD}" type="datetimeFigureOut">
              <a:rPr lang="fr-FR" smtClean="0"/>
              <a:t>19/12/2023</a:t>
            </a:fld>
            <a:endParaRPr lang="fr-FR"/>
          </a:p>
        </p:txBody>
      </p:sp>
      <p:sp>
        <p:nvSpPr>
          <p:cNvPr id="6" name="Espace réservé du pied de page 5">
            <a:extLst>
              <a:ext uri="{FF2B5EF4-FFF2-40B4-BE49-F238E27FC236}">
                <a16:creationId xmlns:a16="http://schemas.microsoft.com/office/drawing/2014/main" id="{E54E377E-FCA2-769F-AA0F-4157773FDC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2A83E3-59D7-4AB2-74DF-2E11A7F8C061}"/>
              </a:ext>
            </a:extLst>
          </p:cNvPr>
          <p:cNvSpPr>
            <a:spLocks noGrp="1"/>
          </p:cNvSpPr>
          <p:nvPr>
            <p:ph type="sldNum" sz="quarter" idx="12"/>
          </p:nvPr>
        </p:nvSpPr>
        <p:spPr/>
        <p:txBody>
          <a:bodyPr/>
          <a:lstStyle/>
          <a:p>
            <a:fld id="{9CD9F428-426B-4F98-A335-F3AFD29F6A43}" type="slidenum">
              <a:rPr lang="fr-FR" smtClean="0"/>
              <a:t>‹N°›</a:t>
            </a:fld>
            <a:endParaRPr lang="fr-FR"/>
          </a:p>
        </p:txBody>
      </p:sp>
    </p:spTree>
    <p:extLst>
      <p:ext uri="{BB962C8B-B14F-4D97-AF65-F5344CB8AC3E}">
        <p14:creationId xmlns:p14="http://schemas.microsoft.com/office/powerpoint/2010/main" val="270325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4ECA0E9-F4C1-358E-9DB8-4A0FA525C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962C028-19C3-C72E-D159-5FBA4CAD25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FF85ED-8CC4-E70D-5C11-B38C61D01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A9E50-46DE-4284-8AD3-941E63F8C0BD}" type="datetimeFigureOut">
              <a:rPr lang="fr-FR" smtClean="0"/>
              <a:t>19/12/2023</a:t>
            </a:fld>
            <a:endParaRPr lang="fr-FR"/>
          </a:p>
        </p:txBody>
      </p:sp>
      <p:sp>
        <p:nvSpPr>
          <p:cNvPr id="5" name="Espace réservé du pied de page 4">
            <a:extLst>
              <a:ext uri="{FF2B5EF4-FFF2-40B4-BE49-F238E27FC236}">
                <a16:creationId xmlns:a16="http://schemas.microsoft.com/office/drawing/2014/main" id="{C22ED84E-7C10-BB7A-9EC3-DFA3ACC67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ED02296-7977-61D4-FDAE-67991F0AB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9F428-426B-4F98-A335-F3AFD29F6A43}" type="slidenum">
              <a:rPr lang="fr-FR" smtClean="0"/>
              <a:t>‹N°›</a:t>
            </a:fld>
            <a:endParaRPr lang="fr-FR"/>
          </a:p>
        </p:txBody>
      </p:sp>
    </p:spTree>
    <p:extLst>
      <p:ext uri="{BB962C8B-B14F-4D97-AF65-F5344CB8AC3E}">
        <p14:creationId xmlns:p14="http://schemas.microsoft.com/office/powerpoint/2010/main" val="178790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BF08B8-8186-6A50-0575-CDAC0ABC11E3}"/>
              </a:ext>
            </a:extLst>
          </p:cNvPr>
          <p:cNvSpPr>
            <a:spLocks noGrp="1"/>
          </p:cNvSpPr>
          <p:nvPr>
            <p:ph idx="1"/>
          </p:nvPr>
        </p:nvSpPr>
        <p:spPr>
          <a:xfrm>
            <a:off x="555978" y="1780420"/>
            <a:ext cx="10515600" cy="3525358"/>
          </a:xfrm>
        </p:spPr>
        <p:txBody>
          <a:bodyPr>
            <a:normAutofit/>
          </a:bodyPr>
          <a:lstStyle/>
          <a:p>
            <a:pPr marL="0" indent="0">
              <a:buNone/>
            </a:pPr>
            <a:r>
              <a:rPr lang="fr-FR" dirty="0"/>
              <a:t>Cette présentation a pour but de permettre l’utilisation et de donner un aperçu du catalogue des formations proposées par les fraternités et conseils régionaux de la FFS.</a:t>
            </a:r>
          </a:p>
          <a:p>
            <a:pPr marL="0" indent="0">
              <a:buNone/>
            </a:pPr>
            <a:r>
              <a:rPr lang="fr-FR" dirty="0"/>
              <a:t>Ce catalogue des formations est disponible à tous sur le site des fraternités franciscaines séculières</a:t>
            </a:r>
          </a:p>
          <a:p>
            <a:pPr marL="0" indent="0">
              <a:buNone/>
            </a:pPr>
            <a:r>
              <a:rPr lang="fr-FR" dirty="0"/>
              <a:t>Pour plus d’informations, contacter la responsable nationale de la formation, Marie Agnès Fleury (</a:t>
            </a:r>
            <a:r>
              <a:rPr lang="fr-FR" dirty="0">
                <a:hlinkClick r:id="rId2"/>
              </a:rPr>
              <a:t>f</a:t>
            </a:r>
            <a:r>
              <a:rPr lang="fr-FR" b="0" i="0" dirty="0">
                <a:solidFill>
                  <a:srgbClr val="767676"/>
                </a:solidFill>
                <a:effectLst/>
                <a:latin typeface="Arial" panose="020B0604020202020204" pitchFamily="34" charset="0"/>
                <a:hlinkClick r:id="rId2"/>
              </a:rPr>
              <a:t>leurymarieagnes@gmail.com</a:t>
            </a:r>
            <a:r>
              <a:rPr lang="fr-FR" b="0" i="0" dirty="0">
                <a:solidFill>
                  <a:srgbClr val="767676"/>
                </a:solidFill>
                <a:effectLst/>
                <a:latin typeface="Arial" panose="020B0604020202020204" pitchFamily="34" charset="0"/>
              </a:rPr>
              <a:t> </a:t>
            </a:r>
            <a:r>
              <a:rPr lang="fr-FR" dirty="0"/>
              <a:t>).</a:t>
            </a:r>
          </a:p>
          <a:p>
            <a:pPr marL="0" indent="0">
              <a:buNone/>
            </a:pPr>
            <a:endParaRPr lang="fr-FR" dirty="0"/>
          </a:p>
        </p:txBody>
      </p:sp>
      <p:sp>
        <p:nvSpPr>
          <p:cNvPr id="2" name="Titre 1">
            <a:extLst>
              <a:ext uri="{FF2B5EF4-FFF2-40B4-BE49-F238E27FC236}">
                <a16:creationId xmlns:a16="http://schemas.microsoft.com/office/drawing/2014/main" id="{2AB8962E-E228-A355-3384-741776E97AB7}"/>
              </a:ext>
            </a:extLst>
          </p:cNvPr>
          <p:cNvSpPr>
            <a:spLocks noGrp="1"/>
          </p:cNvSpPr>
          <p:nvPr>
            <p:ph type="title"/>
          </p:nvPr>
        </p:nvSpPr>
        <p:spPr>
          <a:xfrm>
            <a:off x="838200" y="365126"/>
            <a:ext cx="10515600" cy="739774"/>
          </a:xfrm>
        </p:spPr>
        <p:txBody>
          <a:bodyPr>
            <a:noAutofit/>
          </a:bodyPr>
          <a:lstStyle/>
          <a:p>
            <a:r>
              <a:rPr lang="fr-FR" sz="3200" b="1" dirty="0">
                <a:solidFill>
                  <a:schemeClr val="accent6">
                    <a:lumMod val="75000"/>
                  </a:schemeClr>
                </a:solidFill>
              </a:rPr>
              <a:t>Catalogue des formations des fraternités franciscaines séculières</a:t>
            </a:r>
          </a:p>
        </p:txBody>
      </p:sp>
    </p:spTree>
    <p:extLst>
      <p:ext uri="{BB962C8B-B14F-4D97-AF65-F5344CB8AC3E}">
        <p14:creationId xmlns:p14="http://schemas.microsoft.com/office/powerpoint/2010/main" val="241078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60649F7-57DE-446B-3C08-7E0C2DAAE938}"/>
              </a:ext>
            </a:extLst>
          </p:cNvPr>
          <p:cNvSpPr>
            <a:spLocks noGrp="1"/>
          </p:cNvSpPr>
          <p:nvPr>
            <p:ph idx="1"/>
          </p:nvPr>
        </p:nvSpPr>
        <p:spPr>
          <a:xfrm>
            <a:off x="838200" y="1181101"/>
            <a:ext cx="10515600" cy="5311774"/>
          </a:xfrm>
        </p:spPr>
        <p:txBody>
          <a:bodyPr/>
          <a:lstStyle/>
          <a:p>
            <a:pPr marL="0" indent="0">
              <a:buNone/>
            </a:pPr>
            <a:r>
              <a:rPr lang="en-US" sz="2000" dirty="0"/>
              <a:t>Pour </a:t>
            </a:r>
            <a:r>
              <a:rPr lang="fr-FR" sz="2000" dirty="0"/>
              <a:t>enregistrer</a:t>
            </a:r>
            <a:r>
              <a:rPr lang="en-US" sz="2000" dirty="0"/>
              <a:t> les documents</a:t>
            </a:r>
            <a:r>
              <a:rPr lang="fr-FR" sz="2000" dirty="0"/>
              <a:t>, il suffit d’utiliser l’outil d’enregistrement du fichier </a:t>
            </a:r>
            <a:r>
              <a:rPr lang="fr-FR" sz="2000" dirty="0" err="1"/>
              <a:t>pdf</a:t>
            </a:r>
            <a:endParaRPr lang="fr-FR" sz="2000" dirty="0"/>
          </a:p>
          <a:p>
            <a:pPr marL="0" indent="0">
              <a:buNone/>
            </a:pPr>
            <a:endParaRPr lang="fr-FR" dirty="0"/>
          </a:p>
        </p:txBody>
      </p:sp>
      <p:sp>
        <p:nvSpPr>
          <p:cNvPr id="7" name="Titre 1">
            <a:extLst>
              <a:ext uri="{FF2B5EF4-FFF2-40B4-BE49-F238E27FC236}">
                <a16:creationId xmlns:a16="http://schemas.microsoft.com/office/drawing/2014/main" id="{CE5D6117-D6BF-A85D-D6AB-45454634D06F}"/>
              </a:ext>
            </a:extLst>
          </p:cNvPr>
          <p:cNvSpPr>
            <a:spLocks noGrp="1"/>
          </p:cNvSpPr>
          <p:nvPr>
            <p:ph type="title"/>
          </p:nvPr>
        </p:nvSpPr>
        <p:spPr>
          <a:xfrm>
            <a:off x="838200" y="365126"/>
            <a:ext cx="10515600" cy="739774"/>
          </a:xfrm>
        </p:spPr>
        <p:txBody>
          <a:bodyPr>
            <a:normAutofit/>
          </a:bodyPr>
          <a:lstStyle/>
          <a:p>
            <a:r>
              <a:rPr lang="fr-FR" sz="2800" b="1" dirty="0">
                <a:solidFill>
                  <a:schemeClr val="accent6">
                    <a:lumMod val="75000"/>
                  </a:schemeClr>
                </a:solidFill>
              </a:rPr>
              <a:t>Détail des outils (ici Exemple du parcours découverte Rhône Alpes)</a:t>
            </a:r>
          </a:p>
        </p:txBody>
      </p:sp>
      <p:pic>
        <p:nvPicPr>
          <p:cNvPr id="8" name="Image 7">
            <a:extLst>
              <a:ext uri="{FF2B5EF4-FFF2-40B4-BE49-F238E27FC236}">
                <a16:creationId xmlns:a16="http://schemas.microsoft.com/office/drawing/2014/main" id="{FB1C09FD-035F-CAF3-14CC-D1A1FE4D3986}"/>
              </a:ext>
            </a:extLst>
          </p:cNvPr>
          <p:cNvPicPr>
            <a:picLocks noChangeAspect="1"/>
          </p:cNvPicPr>
          <p:nvPr/>
        </p:nvPicPr>
        <p:blipFill>
          <a:blip r:embed="rId3"/>
          <a:stretch>
            <a:fillRect/>
          </a:stretch>
        </p:blipFill>
        <p:spPr>
          <a:xfrm>
            <a:off x="941437" y="1841499"/>
            <a:ext cx="9302750" cy="4651375"/>
          </a:xfrm>
          <a:prstGeom prst="rect">
            <a:avLst/>
          </a:prstGeom>
        </p:spPr>
      </p:pic>
      <p:cxnSp>
        <p:nvCxnSpPr>
          <p:cNvPr id="9" name="Connecteur droit avec flèche 8">
            <a:extLst>
              <a:ext uri="{FF2B5EF4-FFF2-40B4-BE49-F238E27FC236}">
                <a16:creationId xmlns:a16="http://schemas.microsoft.com/office/drawing/2014/main" id="{503BA40C-8F08-549E-019B-1ECB57C5D530}"/>
              </a:ext>
            </a:extLst>
          </p:cNvPr>
          <p:cNvCxnSpPr>
            <a:cxnSpLocks/>
          </p:cNvCxnSpPr>
          <p:nvPr/>
        </p:nvCxnSpPr>
        <p:spPr>
          <a:xfrm flipV="1">
            <a:off x="9109781" y="2018295"/>
            <a:ext cx="447675" cy="4222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69003A-6601-BF3D-0454-F5B72E4DA0CD}"/>
              </a:ext>
            </a:extLst>
          </p:cNvPr>
          <p:cNvSpPr>
            <a:spLocks noGrp="1"/>
          </p:cNvSpPr>
          <p:nvPr>
            <p:ph type="title"/>
          </p:nvPr>
        </p:nvSpPr>
        <p:spPr/>
        <p:txBody>
          <a:bodyPr>
            <a:normAutofit/>
          </a:bodyPr>
          <a:lstStyle/>
          <a:p>
            <a:r>
              <a:rPr lang="fr-FR" sz="2800" b="1" dirty="0">
                <a:solidFill>
                  <a:schemeClr val="accent6">
                    <a:lumMod val="75000"/>
                  </a:schemeClr>
                </a:solidFill>
              </a:rPr>
              <a:t>À la fin de chaque partie, il y a un onglet : « Outils » qu’il faut aussi développer pour en voir le contenu.</a:t>
            </a:r>
          </a:p>
        </p:txBody>
      </p:sp>
      <p:sp>
        <p:nvSpPr>
          <p:cNvPr id="3" name="Espace réservé du contenu 2">
            <a:extLst>
              <a:ext uri="{FF2B5EF4-FFF2-40B4-BE49-F238E27FC236}">
                <a16:creationId xmlns:a16="http://schemas.microsoft.com/office/drawing/2014/main" id="{1436CBD2-5E39-846E-E4B9-C0C8820B1583}"/>
              </a:ext>
            </a:extLst>
          </p:cNvPr>
          <p:cNvSpPr>
            <a:spLocks noGrp="1"/>
          </p:cNvSpPr>
          <p:nvPr>
            <p:ph idx="1"/>
          </p:nvPr>
        </p:nvSpPr>
        <p:spPr>
          <a:xfrm>
            <a:off x="8604956" y="3033536"/>
            <a:ext cx="3169356" cy="2328686"/>
          </a:xfrm>
        </p:spPr>
        <p:txBody>
          <a:bodyPr>
            <a:normAutofit/>
          </a:bodyPr>
          <a:lstStyle/>
          <a:p>
            <a:pPr marL="0" indent="0">
              <a:buNone/>
            </a:pPr>
            <a:r>
              <a:rPr lang="fr-FR" sz="2000" dirty="0"/>
              <a:t>On y trouve par exemple des vidéos faites par des membres de la famille franciscaine. </a:t>
            </a:r>
          </a:p>
          <a:p>
            <a:pPr marL="0" indent="0">
              <a:buNone/>
            </a:pPr>
            <a:r>
              <a:rPr lang="fr-FR" sz="2000" dirty="0"/>
              <a:t>Elles sont proposées par l’équipe de la formation franciscaine en ligne</a:t>
            </a:r>
          </a:p>
        </p:txBody>
      </p:sp>
      <p:pic>
        <p:nvPicPr>
          <p:cNvPr id="4" name="Image 3">
            <a:extLst>
              <a:ext uri="{FF2B5EF4-FFF2-40B4-BE49-F238E27FC236}">
                <a16:creationId xmlns:a16="http://schemas.microsoft.com/office/drawing/2014/main" id="{209F8DCF-CF81-6242-A6A4-B3D9B6C1FB00}"/>
              </a:ext>
            </a:extLst>
          </p:cNvPr>
          <p:cNvPicPr>
            <a:picLocks noChangeAspect="1"/>
          </p:cNvPicPr>
          <p:nvPr/>
        </p:nvPicPr>
        <p:blipFill>
          <a:blip r:embed="rId2"/>
          <a:stretch>
            <a:fillRect/>
          </a:stretch>
        </p:blipFill>
        <p:spPr>
          <a:xfrm>
            <a:off x="2604407" y="1495778"/>
            <a:ext cx="6191250" cy="771525"/>
          </a:xfrm>
          <a:prstGeom prst="rect">
            <a:avLst/>
          </a:prstGeom>
        </p:spPr>
      </p:pic>
      <p:pic>
        <p:nvPicPr>
          <p:cNvPr id="7" name="Image 6">
            <a:extLst>
              <a:ext uri="{FF2B5EF4-FFF2-40B4-BE49-F238E27FC236}">
                <a16:creationId xmlns:a16="http://schemas.microsoft.com/office/drawing/2014/main" id="{66F2F48D-F89B-9F53-8B47-361D313DCD8E}"/>
              </a:ext>
            </a:extLst>
          </p:cNvPr>
          <p:cNvPicPr>
            <a:picLocks noChangeAspect="1"/>
          </p:cNvPicPr>
          <p:nvPr/>
        </p:nvPicPr>
        <p:blipFill>
          <a:blip r:embed="rId3"/>
          <a:stretch>
            <a:fillRect/>
          </a:stretch>
        </p:blipFill>
        <p:spPr>
          <a:xfrm>
            <a:off x="3587045" y="2266708"/>
            <a:ext cx="4430182" cy="4532025"/>
          </a:xfrm>
          <a:prstGeom prst="rect">
            <a:avLst/>
          </a:prstGeom>
        </p:spPr>
      </p:pic>
    </p:spTree>
    <p:extLst>
      <p:ext uri="{BB962C8B-B14F-4D97-AF65-F5344CB8AC3E}">
        <p14:creationId xmlns:p14="http://schemas.microsoft.com/office/powerpoint/2010/main" val="160087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41D181-1452-9670-5E6F-BB5EAFFE32ED}"/>
              </a:ext>
            </a:extLst>
          </p:cNvPr>
          <p:cNvSpPr>
            <a:spLocks noGrp="1"/>
          </p:cNvSpPr>
          <p:nvPr>
            <p:ph type="title"/>
          </p:nvPr>
        </p:nvSpPr>
        <p:spPr>
          <a:xfrm>
            <a:off x="838200" y="365125"/>
            <a:ext cx="10515600" cy="808919"/>
          </a:xfrm>
        </p:spPr>
        <p:txBody>
          <a:bodyPr>
            <a:normAutofit/>
          </a:bodyPr>
          <a:lstStyle/>
          <a:p>
            <a:pPr algn="ctr"/>
            <a:r>
              <a:rPr lang="fr-FR" sz="2800" b="1" dirty="0">
                <a:solidFill>
                  <a:schemeClr val="accent2">
                    <a:lumMod val="50000"/>
                  </a:schemeClr>
                </a:solidFill>
              </a:rPr>
              <a:t>CONTENU DE CHAQUE PARTIE - 1</a:t>
            </a:r>
          </a:p>
        </p:txBody>
      </p:sp>
      <p:pic>
        <p:nvPicPr>
          <p:cNvPr id="6" name="Image 5">
            <a:extLst>
              <a:ext uri="{FF2B5EF4-FFF2-40B4-BE49-F238E27FC236}">
                <a16:creationId xmlns:a16="http://schemas.microsoft.com/office/drawing/2014/main" id="{FCDD0A3A-2B9E-2865-E682-4A7D39B24872}"/>
              </a:ext>
            </a:extLst>
          </p:cNvPr>
          <p:cNvPicPr>
            <a:picLocks noChangeAspect="1"/>
          </p:cNvPicPr>
          <p:nvPr/>
        </p:nvPicPr>
        <p:blipFill>
          <a:blip r:embed="rId2"/>
          <a:stretch>
            <a:fillRect/>
          </a:stretch>
        </p:blipFill>
        <p:spPr>
          <a:xfrm>
            <a:off x="926217" y="1029581"/>
            <a:ext cx="7991475" cy="5724525"/>
          </a:xfrm>
          <a:prstGeom prst="rect">
            <a:avLst/>
          </a:prstGeom>
        </p:spPr>
      </p:pic>
      <p:pic>
        <p:nvPicPr>
          <p:cNvPr id="8" name="Image 7">
            <a:extLst>
              <a:ext uri="{FF2B5EF4-FFF2-40B4-BE49-F238E27FC236}">
                <a16:creationId xmlns:a16="http://schemas.microsoft.com/office/drawing/2014/main" id="{489CB047-1BEA-4E11-428C-40E50073DA89}"/>
              </a:ext>
            </a:extLst>
          </p:cNvPr>
          <p:cNvPicPr>
            <a:picLocks noChangeAspect="1"/>
          </p:cNvPicPr>
          <p:nvPr/>
        </p:nvPicPr>
        <p:blipFill>
          <a:blip r:embed="rId3"/>
          <a:stretch>
            <a:fillRect/>
          </a:stretch>
        </p:blipFill>
        <p:spPr>
          <a:xfrm>
            <a:off x="7173163" y="2554815"/>
            <a:ext cx="4211679" cy="4199291"/>
          </a:xfrm>
          <a:prstGeom prst="rect">
            <a:avLst/>
          </a:prstGeom>
        </p:spPr>
      </p:pic>
      <p:sp>
        <p:nvSpPr>
          <p:cNvPr id="3" name="Rectangle 2">
            <a:extLst>
              <a:ext uri="{FF2B5EF4-FFF2-40B4-BE49-F238E27FC236}">
                <a16:creationId xmlns:a16="http://schemas.microsoft.com/office/drawing/2014/main" id="{6B051BEB-BAFA-54B2-ADD3-3241482E9306}"/>
              </a:ext>
            </a:extLst>
          </p:cNvPr>
          <p:cNvSpPr/>
          <p:nvPr/>
        </p:nvSpPr>
        <p:spPr>
          <a:xfrm>
            <a:off x="2108740" y="3112516"/>
            <a:ext cx="3346943" cy="400110"/>
          </a:xfrm>
          <a:prstGeom prst="rect">
            <a:avLst/>
          </a:prstGeom>
          <a:noFill/>
        </p:spPr>
        <p:txBody>
          <a:bodyPr wrap="square" lIns="91440" tIns="45720" rIns="91440" bIns="45720">
            <a:spAutoFit/>
          </a:bodyPr>
          <a:lstStyle/>
          <a:p>
            <a:pPr algn="ctr"/>
            <a:r>
              <a:rPr lang="fr-FR" sz="2000" b="1" cap="none" spc="0" dirty="0">
                <a:ln w="22225">
                  <a:solidFill>
                    <a:schemeClr val="accent2"/>
                  </a:solidFill>
                  <a:prstDash val="solid"/>
                </a:ln>
                <a:solidFill>
                  <a:schemeClr val="accent2">
                    <a:lumMod val="40000"/>
                    <a:lumOff val="60000"/>
                  </a:schemeClr>
                </a:solidFill>
                <a:effectLst/>
              </a:rPr>
              <a:t>Mise à jour 2023</a:t>
            </a:r>
          </a:p>
        </p:txBody>
      </p:sp>
    </p:spTree>
    <p:extLst>
      <p:ext uri="{BB962C8B-B14F-4D97-AF65-F5344CB8AC3E}">
        <p14:creationId xmlns:p14="http://schemas.microsoft.com/office/powerpoint/2010/main" val="171758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CD3CFB0-9584-0035-A816-A58B36AA93B8}"/>
              </a:ext>
            </a:extLst>
          </p:cNvPr>
          <p:cNvPicPr>
            <a:picLocks noChangeAspect="1"/>
          </p:cNvPicPr>
          <p:nvPr/>
        </p:nvPicPr>
        <p:blipFill>
          <a:blip r:embed="rId3"/>
          <a:stretch>
            <a:fillRect/>
          </a:stretch>
        </p:blipFill>
        <p:spPr>
          <a:xfrm>
            <a:off x="2899832" y="101600"/>
            <a:ext cx="6934200" cy="6657975"/>
          </a:xfrm>
          <a:prstGeom prst="rect">
            <a:avLst/>
          </a:prstGeom>
        </p:spPr>
      </p:pic>
      <p:sp>
        <p:nvSpPr>
          <p:cNvPr id="14" name="Rectangle 13">
            <a:extLst>
              <a:ext uri="{FF2B5EF4-FFF2-40B4-BE49-F238E27FC236}">
                <a16:creationId xmlns:a16="http://schemas.microsoft.com/office/drawing/2014/main" id="{BD087B6D-F9E0-B250-291C-5B395B8107AE}"/>
              </a:ext>
            </a:extLst>
          </p:cNvPr>
          <p:cNvSpPr/>
          <p:nvPr/>
        </p:nvSpPr>
        <p:spPr>
          <a:xfrm>
            <a:off x="7315200" y="2235200"/>
            <a:ext cx="4131733" cy="409837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pic>
        <p:nvPicPr>
          <p:cNvPr id="11" name="Image 10">
            <a:extLst>
              <a:ext uri="{FF2B5EF4-FFF2-40B4-BE49-F238E27FC236}">
                <a16:creationId xmlns:a16="http://schemas.microsoft.com/office/drawing/2014/main" id="{4C5BDEF1-2C38-DA30-3687-4EB9D48A6DBD}"/>
              </a:ext>
            </a:extLst>
          </p:cNvPr>
          <p:cNvPicPr>
            <a:picLocks noChangeAspect="1"/>
          </p:cNvPicPr>
          <p:nvPr/>
        </p:nvPicPr>
        <p:blipFill>
          <a:blip r:embed="rId4"/>
          <a:stretch>
            <a:fillRect/>
          </a:stretch>
        </p:blipFill>
        <p:spPr>
          <a:xfrm>
            <a:off x="7406218" y="2463965"/>
            <a:ext cx="3771900" cy="3819525"/>
          </a:xfrm>
          <a:prstGeom prst="rect">
            <a:avLst/>
          </a:prstGeom>
        </p:spPr>
      </p:pic>
      <p:sp>
        <p:nvSpPr>
          <p:cNvPr id="12" name="Rectangle 11">
            <a:extLst>
              <a:ext uri="{FF2B5EF4-FFF2-40B4-BE49-F238E27FC236}">
                <a16:creationId xmlns:a16="http://schemas.microsoft.com/office/drawing/2014/main" id="{8CD5AFC5-7309-0875-9470-A0C6BED2560A}"/>
              </a:ext>
            </a:extLst>
          </p:cNvPr>
          <p:cNvSpPr/>
          <p:nvPr/>
        </p:nvSpPr>
        <p:spPr>
          <a:xfrm>
            <a:off x="132611" y="4173672"/>
            <a:ext cx="3346943" cy="400110"/>
          </a:xfrm>
          <a:prstGeom prst="rect">
            <a:avLst/>
          </a:prstGeom>
          <a:noFill/>
        </p:spPr>
        <p:txBody>
          <a:bodyPr wrap="square" lIns="91440" tIns="45720" rIns="91440" bIns="45720">
            <a:spAutoFit/>
          </a:bodyPr>
          <a:lstStyle/>
          <a:p>
            <a:pPr algn="ctr"/>
            <a:r>
              <a:rPr lang="fr-FR" sz="2000" b="1" cap="none" spc="0" dirty="0">
                <a:ln w="22225">
                  <a:solidFill>
                    <a:schemeClr val="accent2"/>
                  </a:solidFill>
                  <a:prstDash val="solid"/>
                </a:ln>
                <a:solidFill>
                  <a:schemeClr val="accent2">
                    <a:lumMod val="40000"/>
                    <a:lumOff val="60000"/>
                  </a:schemeClr>
                </a:solidFill>
                <a:effectLst/>
              </a:rPr>
              <a:t>Nouveauté 2023</a:t>
            </a:r>
          </a:p>
        </p:txBody>
      </p:sp>
      <p:sp>
        <p:nvSpPr>
          <p:cNvPr id="13" name="Rectangle 12">
            <a:extLst>
              <a:ext uri="{FF2B5EF4-FFF2-40B4-BE49-F238E27FC236}">
                <a16:creationId xmlns:a16="http://schemas.microsoft.com/office/drawing/2014/main" id="{E4BBEED1-5F6B-D44C-611A-992799877060}"/>
              </a:ext>
            </a:extLst>
          </p:cNvPr>
          <p:cNvSpPr/>
          <p:nvPr/>
        </p:nvSpPr>
        <p:spPr>
          <a:xfrm>
            <a:off x="112890" y="5933463"/>
            <a:ext cx="3346943" cy="400110"/>
          </a:xfrm>
          <a:prstGeom prst="rect">
            <a:avLst/>
          </a:prstGeom>
          <a:noFill/>
        </p:spPr>
        <p:txBody>
          <a:bodyPr wrap="square" lIns="91440" tIns="45720" rIns="91440" bIns="45720">
            <a:spAutoFit/>
          </a:bodyPr>
          <a:lstStyle/>
          <a:p>
            <a:pPr algn="ctr"/>
            <a:r>
              <a:rPr lang="fr-FR" sz="2000" b="1" cap="none" spc="0" dirty="0">
                <a:ln w="22225">
                  <a:solidFill>
                    <a:schemeClr val="accent2"/>
                  </a:solidFill>
                  <a:prstDash val="solid"/>
                </a:ln>
                <a:solidFill>
                  <a:schemeClr val="accent2">
                    <a:lumMod val="40000"/>
                    <a:lumOff val="60000"/>
                  </a:schemeClr>
                </a:solidFill>
                <a:effectLst/>
              </a:rPr>
              <a:t>Nouveauté 2023</a:t>
            </a:r>
          </a:p>
        </p:txBody>
      </p:sp>
      <p:sp>
        <p:nvSpPr>
          <p:cNvPr id="6" name="Titre 1">
            <a:extLst>
              <a:ext uri="{FF2B5EF4-FFF2-40B4-BE49-F238E27FC236}">
                <a16:creationId xmlns:a16="http://schemas.microsoft.com/office/drawing/2014/main" id="{BBA7D404-1BE6-53BB-2CCB-1E1699B35214}"/>
              </a:ext>
            </a:extLst>
          </p:cNvPr>
          <p:cNvSpPr>
            <a:spLocks noGrp="1"/>
          </p:cNvSpPr>
          <p:nvPr>
            <p:ph type="title"/>
          </p:nvPr>
        </p:nvSpPr>
        <p:spPr>
          <a:xfrm>
            <a:off x="132612" y="365125"/>
            <a:ext cx="2498406" cy="2448866"/>
          </a:xfrm>
        </p:spPr>
        <p:txBody>
          <a:bodyPr>
            <a:normAutofit/>
          </a:bodyPr>
          <a:lstStyle/>
          <a:p>
            <a:pPr algn="ctr"/>
            <a:r>
              <a:rPr lang="fr-FR" sz="2800" b="1" dirty="0">
                <a:solidFill>
                  <a:schemeClr val="accent2">
                    <a:lumMod val="50000"/>
                  </a:schemeClr>
                </a:solidFill>
              </a:rPr>
              <a:t>CONTENU DE CHAQUE PARTIE - 2</a:t>
            </a:r>
          </a:p>
        </p:txBody>
      </p:sp>
    </p:spTree>
    <p:extLst>
      <p:ext uri="{BB962C8B-B14F-4D97-AF65-F5344CB8AC3E}">
        <p14:creationId xmlns:p14="http://schemas.microsoft.com/office/powerpoint/2010/main" val="38132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0AD85E8-7E16-69A6-D206-19024C0FA840}"/>
              </a:ext>
            </a:extLst>
          </p:cNvPr>
          <p:cNvPicPr>
            <a:picLocks noChangeAspect="1"/>
          </p:cNvPicPr>
          <p:nvPr/>
        </p:nvPicPr>
        <p:blipFill>
          <a:blip r:embed="rId3"/>
          <a:stretch>
            <a:fillRect/>
          </a:stretch>
        </p:blipFill>
        <p:spPr>
          <a:xfrm>
            <a:off x="312031" y="920573"/>
            <a:ext cx="7550293" cy="5480227"/>
          </a:xfrm>
          <a:prstGeom prst="rect">
            <a:avLst/>
          </a:prstGeom>
        </p:spPr>
      </p:pic>
      <p:sp>
        <p:nvSpPr>
          <p:cNvPr id="10" name="Rectangle 9">
            <a:extLst>
              <a:ext uri="{FF2B5EF4-FFF2-40B4-BE49-F238E27FC236}">
                <a16:creationId xmlns:a16="http://schemas.microsoft.com/office/drawing/2014/main" id="{2D92045D-DF5F-E39E-1253-6A80FFA5D715}"/>
              </a:ext>
            </a:extLst>
          </p:cNvPr>
          <p:cNvSpPr/>
          <p:nvPr/>
        </p:nvSpPr>
        <p:spPr>
          <a:xfrm>
            <a:off x="7315200" y="2571573"/>
            <a:ext cx="4316555" cy="327377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pic>
        <p:nvPicPr>
          <p:cNvPr id="9" name="Image 8">
            <a:extLst>
              <a:ext uri="{FF2B5EF4-FFF2-40B4-BE49-F238E27FC236}">
                <a16:creationId xmlns:a16="http://schemas.microsoft.com/office/drawing/2014/main" id="{22D3C6B6-31FF-431D-177D-4663FEFEF974}"/>
              </a:ext>
            </a:extLst>
          </p:cNvPr>
          <p:cNvPicPr>
            <a:picLocks noChangeAspect="1"/>
          </p:cNvPicPr>
          <p:nvPr/>
        </p:nvPicPr>
        <p:blipFill>
          <a:blip r:embed="rId4"/>
          <a:stretch>
            <a:fillRect/>
          </a:stretch>
        </p:blipFill>
        <p:spPr>
          <a:xfrm>
            <a:off x="7602680" y="2689225"/>
            <a:ext cx="4029075" cy="3038475"/>
          </a:xfrm>
          <a:prstGeom prst="rect">
            <a:avLst/>
          </a:prstGeom>
        </p:spPr>
      </p:pic>
      <p:sp>
        <p:nvSpPr>
          <p:cNvPr id="2" name="Titre 1">
            <a:extLst>
              <a:ext uri="{FF2B5EF4-FFF2-40B4-BE49-F238E27FC236}">
                <a16:creationId xmlns:a16="http://schemas.microsoft.com/office/drawing/2014/main" id="{34920A14-BC9D-B03F-E920-819EF963F5D2}"/>
              </a:ext>
            </a:extLst>
          </p:cNvPr>
          <p:cNvSpPr>
            <a:spLocks noGrp="1"/>
          </p:cNvSpPr>
          <p:nvPr>
            <p:ph type="title"/>
          </p:nvPr>
        </p:nvSpPr>
        <p:spPr>
          <a:xfrm>
            <a:off x="838200" y="365125"/>
            <a:ext cx="10515600" cy="808919"/>
          </a:xfrm>
        </p:spPr>
        <p:txBody>
          <a:bodyPr>
            <a:normAutofit/>
          </a:bodyPr>
          <a:lstStyle/>
          <a:p>
            <a:pPr algn="ctr"/>
            <a:r>
              <a:rPr lang="fr-FR" sz="2800" b="1" dirty="0">
                <a:solidFill>
                  <a:schemeClr val="accent6">
                    <a:lumMod val="75000"/>
                  </a:schemeClr>
                </a:solidFill>
              </a:rPr>
              <a:t>CONTENU DE CHAQUE PARTIE - 3</a:t>
            </a:r>
          </a:p>
        </p:txBody>
      </p:sp>
      <p:sp>
        <p:nvSpPr>
          <p:cNvPr id="3" name="Rectangle 2">
            <a:extLst>
              <a:ext uri="{FF2B5EF4-FFF2-40B4-BE49-F238E27FC236}">
                <a16:creationId xmlns:a16="http://schemas.microsoft.com/office/drawing/2014/main" id="{7845215C-EFEC-10C0-B0FC-F066C8C7ADE8}"/>
              </a:ext>
            </a:extLst>
          </p:cNvPr>
          <p:cNvSpPr/>
          <p:nvPr/>
        </p:nvSpPr>
        <p:spPr>
          <a:xfrm>
            <a:off x="7800005" y="5963003"/>
            <a:ext cx="3346943" cy="400110"/>
          </a:xfrm>
          <a:prstGeom prst="rect">
            <a:avLst/>
          </a:prstGeom>
          <a:noFill/>
        </p:spPr>
        <p:txBody>
          <a:bodyPr wrap="square" lIns="91440" tIns="45720" rIns="91440" bIns="45720">
            <a:spAutoFit/>
          </a:bodyPr>
          <a:lstStyle/>
          <a:p>
            <a:pPr algn="ctr"/>
            <a:r>
              <a:rPr lang="fr-FR" sz="2000" b="1" cap="none" spc="0" dirty="0">
                <a:ln w="22225">
                  <a:solidFill>
                    <a:schemeClr val="accent2"/>
                  </a:solidFill>
                  <a:prstDash val="solid"/>
                </a:ln>
                <a:solidFill>
                  <a:schemeClr val="accent2">
                    <a:lumMod val="40000"/>
                    <a:lumOff val="60000"/>
                  </a:schemeClr>
                </a:solidFill>
                <a:effectLst/>
              </a:rPr>
              <a:t>Boite à outils</a:t>
            </a:r>
          </a:p>
        </p:txBody>
      </p:sp>
      <p:sp>
        <p:nvSpPr>
          <p:cNvPr id="4" name="Rectangle 3">
            <a:extLst>
              <a:ext uri="{FF2B5EF4-FFF2-40B4-BE49-F238E27FC236}">
                <a16:creationId xmlns:a16="http://schemas.microsoft.com/office/drawing/2014/main" id="{22DA6D7C-C0B0-0F2F-2046-9EF031254FE2}"/>
              </a:ext>
            </a:extLst>
          </p:cNvPr>
          <p:cNvSpPr/>
          <p:nvPr/>
        </p:nvSpPr>
        <p:spPr>
          <a:xfrm>
            <a:off x="1961411" y="5845351"/>
            <a:ext cx="3346943" cy="400110"/>
          </a:xfrm>
          <a:prstGeom prst="rect">
            <a:avLst/>
          </a:prstGeom>
          <a:noFill/>
        </p:spPr>
        <p:txBody>
          <a:bodyPr wrap="square" lIns="91440" tIns="45720" rIns="91440" bIns="45720">
            <a:spAutoFit/>
          </a:bodyPr>
          <a:lstStyle/>
          <a:p>
            <a:pPr algn="ctr"/>
            <a:r>
              <a:rPr lang="fr-FR" sz="2000" b="1" cap="none" spc="0" dirty="0">
                <a:ln w="22225">
                  <a:solidFill>
                    <a:schemeClr val="accent2"/>
                  </a:solidFill>
                  <a:prstDash val="solid"/>
                </a:ln>
                <a:solidFill>
                  <a:schemeClr val="accent2">
                    <a:lumMod val="40000"/>
                    <a:lumOff val="60000"/>
                  </a:schemeClr>
                </a:solidFill>
                <a:effectLst/>
              </a:rPr>
              <a:t>Nouveauté 2023</a:t>
            </a:r>
          </a:p>
        </p:txBody>
      </p:sp>
    </p:spTree>
    <p:extLst>
      <p:ext uri="{BB962C8B-B14F-4D97-AF65-F5344CB8AC3E}">
        <p14:creationId xmlns:p14="http://schemas.microsoft.com/office/powerpoint/2010/main" val="4055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2FE8ADF-29C8-D8DB-43FE-B862BAE95022}"/>
              </a:ext>
            </a:extLst>
          </p:cNvPr>
          <p:cNvSpPr/>
          <p:nvPr/>
        </p:nvSpPr>
        <p:spPr>
          <a:xfrm>
            <a:off x="560476" y="4975405"/>
            <a:ext cx="6105525" cy="18002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pic>
        <p:nvPicPr>
          <p:cNvPr id="21" name="Image 20">
            <a:extLst>
              <a:ext uri="{FF2B5EF4-FFF2-40B4-BE49-F238E27FC236}">
                <a16:creationId xmlns:a16="http://schemas.microsoft.com/office/drawing/2014/main" id="{64DD3724-E3D5-C477-4514-8F2EE1F87100}"/>
              </a:ext>
            </a:extLst>
          </p:cNvPr>
          <p:cNvPicPr>
            <a:picLocks noChangeAspect="1"/>
          </p:cNvPicPr>
          <p:nvPr/>
        </p:nvPicPr>
        <p:blipFill>
          <a:blip r:embed="rId3"/>
          <a:stretch>
            <a:fillRect/>
          </a:stretch>
        </p:blipFill>
        <p:spPr>
          <a:xfrm>
            <a:off x="356482" y="3112968"/>
            <a:ext cx="6105525" cy="1800225"/>
          </a:xfrm>
          <a:prstGeom prst="rect">
            <a:avLst/>
          </a:prstGeom>
        </p:spPr>
      </p:pic>
      <p:pic>
        <p:nvPicPr>
          <p:cNvPr id="9" name="Image 8">
            <a:extLst>
              <a:ext uri="{FF2B5EF4-FFF2-40B4-BE49-F238E27FC236}">
                <a16:creationId xmlns:a16="http://schemas.microsoft.com/office/drawing/2014/main" id="{42E6DE71-FEBA-1DB9-B069-C8F0AA14FC42}"/>
              </a:ext>
            </a:extLst>
          </p:cNvPr>
          <p:cNvPicPr>
            <a:picLocks noChangeAspect="1"/>
          </p:cNvPicPr>
          <p:nvPr/>
        </p:nvPicPr>
        <p:blipFill>
          <a:blip r:embed="rId4"/>
          <a:stretch>
            <a:fillRect/>
          </a:stretch>
        </p:blipFill>
        <p:spPr>
          <a:xfrm>
            <a:off x="5038725" y="32101"/>
            <a:ext cx="6315075" cy="1962150"/>
          </a:xfrm>
          <a:prstGeom prst="rect">
            <a:avLst/>
          </a:prstGeom>
        </p:spPr>
      </p:pic>
      <p:pic>
        <p:nvPicPr>
          <p:cNvPr id="19" name="Image 18">
            <a:extLst>
              <a:ext uri="{FF2B5EF4-FFF2-40B4-BE49-F238E27FC236}">
                <a16:creationId xmlns:a16="http://schemas.microsoft.com/office/drawing/2014/main" id="{7B8F87AF-1448-A4C5-3442-7C3B212C491C}"/>
              </a:ext>
            </a:extLst>
          </p:cNvPr>
          <p:cNvPicPr>
            <a:picLocks noChangeAspect="1"/>
          </p:cNvPicPr>
          <p:nvPr/>
        </p:nvPicPr>
        <p:blipFill>
          <a:blip r:embed="rId5"/>
          <a:stretch>
            <a:fillRect/>
          </a:stretch>
        </p:blipFill>
        <p:spPr>
          <a:xfrm>
            <a:off x="6981825" y="1977674"/>
            <a:ext cx="5210175" cy="4848225"/>
          </a:xfrm>
          <a:prstGeom prst="rect">
            <a:avLst/>
          </a:prstGeom>
        </p:spPr>
      </p:pic>
      <p:pic>
        <p:nvPicPr>
          <p:cNvPr id="26" name="Image 25">
            <a:extLst>
              <a:ext uri="{FF2B5EF4-FFF2-40B4-BE49-F238E27FC236}">
                <a16:creationId xmlns:a16="http://schemas.microsoft.com/office/drawing/2014/main" id="{CED55C34-BD83-DA73-972E-55C007265AF7}"/>
              </a:ext>
            </a:extLst>
          </p:cNvPr>
          <p:cNvPicPr>
            <a:picLocks noChangeAspect="1"/>
          </p:cNvPicPr>
          <p:nvPr/>
        </p:nvPicPr>
        <p:blipFill>
          <a:blip r:embed="rId6"/>
          <a:stretch>
            <a:fillRect/>
          </a:stretch>
        </p:blipFill>
        <p:spPr>
          <a:xfrm>
            <a:off x="549539" y="812977"/>
            <a:ext cx="3333750" cy="2352675"/>
          </a:xfrm>
          <a:prstGeom prst="rect">
            <a:avLst/>
          </a:prstGeom>
        </p:spPr>
      </p:pic>
      <p:pic>
        <p:nvPicPr>
          <p:cNvPr id="30" name="Image 29">
            <a:extLst>
              <a:ext uri="{FF2B5EF4-FFF2-40B4-BE49-F238E27FC236}">
                <a16:creationId xmlns:a16="http://schemas.microsoft.com/office/drawing/2014/main" id="{D25EA689-BBD7-F40B-6F8C-66552DFF1C55}"/>
              </a:ext>
            </a:extLst>
          </p:cNvPr>
          <p:cNvPicPr>
            <a:picLocks noChangeAspect="1"/>
          </p:cNvPicPr>
          <p:nvPr/>
        </p:nvPicPr>
        <p:blipFill>
          <a:blip r:embed="rId7"/>
          <a:stretch>
            <a:fillRect/>
          </a:stretch>
        </p:blipFill>
        <p:spPr>
          <a:xfrm>
            <a:off x="1861432" y="5033846"/>
            <a:ext cx="4600575" cy="800100"/>
          </a:xfrm>
          <a:prstGeom prst="rect">
            <a:avLst/>
          </a:prstGeom>
        </p:spPr>
      </p:pic>
      <p:sp>
        <p:nvSpPr>
          <p:cNvPr id="31" name="Titre 1">
            <a:extLst>
              <a:ext uri="{FF2B5EF4-FFF2-40B4-BE49-F238E27FC236}">
                <a16:creationId xmlns:a16="http://schemas.microsoft.com/office/drawing/2014/main" id="{3960E421-A93F-1F6F-8E4F-E184923F9837}"/>
              </a:ext>
            </a:extLst>
          </p:cNvPr>
          <p:cNvSpPr txBox="1">
            <a:spLocks/>
          </p:cNvSpPr>
          <p:nvPr/>
        </p:nvSpPr>
        <p:spPr>
          <a:xfrm>
            <a:off x="232304" y="5921022"/>
            <a:ext cx="6511661" cy="8149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400" b="1" dirty="0"/>
              <a:t>Vidéos:</a:t>
            </a:r>
          </a:p>
          <a:p>
            <a:pPr algn="ctr"/>
            <a:r>
              <a:rPr lang="fr-FR" sz="1400" b="0" i="0" dirty="0">
                <a:solidFill>
                  <a:srgbClr val="555555"/>
                </a:solidFill>
                <a:effectLst/>
              </a:rPr>
              <a:t>Les écrits de François d'Assise, François Delmas-</a:t>
            </a:r>
            <a:r>
              <a:rPr lang="fr-FR" sz="1400" b="0" i="0" dirty="0" err="1">
                <a:solidFill>
                  <a:srgbClr val="555555"/>
                </a:solidFill>
                <a:effectLst/>
              </a:rPr>
              <a:t>Goyon</a:t>
            </a:r>
            <a:r>
              <a:rPr lang="fr-FR" sz="1400" b="0" i="0" dirty="0">
                <a:solidFill>
                  <a:srgbClr val="555555"/>
                </a:solidFill>
                <a:effectLst/>
              </a:rPr>
              <a:t> </a:t>
            </a:r>
            <a:r>
              <a:rPr lang="fr-FR" sz="1400" b="0" i="0" dirty="0" err="1">
                <a:solidFill>
                  <a:srgbClr val="555555"/>
                </a:solidFill>
                <a:effectLst/>
              </a:rPr>
              <a:t>ofs</a:t>
            </a:r>
            <a:endParaRPr lang="fr-FR" sz="1400" b="0" i="0" dirty="0">
              <a:solidFill>
                <a:srgbClr val="555555"/>
              </a:solidFill>
              <a:effectLst/>
            </a:endParaRPr>
          </a:p>
          <a:p>
            <a:pPr algn="ctr"/>
            <a:r>
              <a:rPr lang="fr-FR" sz="1400" b="0" i="0" dirty="0">
                <a:solidFill>
                  <a:srgbClr val="555555"/>
                </a:solidFill>
                <a:effectLst/>
              </a:rPr>
              <a:t>Les sources franciscaines secondaires 1.5, François Delmas-</a:t>
            </a:r>
            <a:r>
              <a:rPr lang="fr-FR" sz="1400" b="0" i="0" dirty="0" err="1">
                <a:solidFill>
                  <a:srgbClr val="555555"/>
                </a:solidFill>
                <a:effectLst/>
              </a:rPr>
              <a:t>Goyon</a:t>
            </a:r>
            <a:r>
              <a:rPr lang="fr-FR" sz="1400" b="0" i="0" dirty="0">
                <a:solidFill>
                  <a:srgbClr val="555555"/>
                </a:solidFill>
                <a:effectLst/>
              </a:rPr>
              <a:t>, </a:t>
            </a:r>
            <a:r>
              <a:rPr lang="fr-FR" sz="1400" b="0" i="0" dirty="0" err="1">
                <a:solidFill>
                  <a:srgbClr val="555555"/>
                </a:solidFill>
                <a:effectLst/>
              </a:rPr>
              <a:t>ofs</a:t>
            </a:r>
            <a:endParaRPr lang="fr-FR" sz="1400" b="0" i="0" dirty="0">
              <a:solidFill>
                <a:srgbClr val="555555"/>
              </a:solidFill>
              <a:effectLst/>
            </a:endParaRPr>
          </a:p>
          <a:p>
            <a:pPr algn="ctr"/>
            <a:r>
              <a:rPr lang="fr-FR" sz="1400" b="0" i="0" dirty="0">
                <a:solidFill>
                  <a:srgbClr val="555555"/>
                </a:solidFill>
                <a:effectLst/>
              </a:rPr>
              <a:t>Introduction à la pensée franciscaine, Frère Luc Mathieu, </a:t>
            </a:r>
            <a:r>
              <a:rPr lang="fr-FR" sz="1400" b="0" i="0" dirty="0" err="1">
                <a:solidFill>
                  <a:srgbClr val="555555"/>
                </a:solidFill>
                <a:effectLst/>
              </a:rPr>
              <a:t>ofm</a:t>
            </a:r>
            <a:endParaRPr lang="fr-FR" sz="1400" b="0" i="0" dirty="0">
              <a:solidFill>
                <a:srgbClr val="555555"/>
              </a:solidFill>
              <a:effectLst/>
            </a:endParaRPr>
          </a:p>
          <a:p>
            <a:pPr algn="ctr"/>
            <a:r>
              <a:rPr lang="fr-FR" sz="1400" b="0" i="0" dirty="0">
                <a:solidFill>
                  <a:srgbClr val="555555"/>
                </a:solidFill>
                <a:effectLst/>
              </a:rPr>
              <a:t>Claire d'Assise, une symphonie de lumière par les sœurs clarisses de Nantes</a:t>
            </a:r>
            <a:endParaRPr lang="fr-FR" sz="1400" b="1" i="0" dirty="0">
              <a:solidFill>
                <a:srgbClr val="555555"/>
              </a:solidFill>
              <a:effectLst/>
            </a:endParaRPr>
          </a:p>
          <a:p>
            <a:pPr algn="ctr"/>
            <a:endParaRPr lang="fr-FR" sz="1400" b="1" dirty="0"/>
          </a:p>
        </p:txBody>
      </p:sp>
      <p:sp>
        <p:nvSpPr>
          <p:cNvPr id="33" name="Rectangle 32">
            <a:extLst>
              <a:ext uri="{FF2B5EF4-FFF2-40B4-BE49-F238E27FC236}">
                <a16:creationId xmlns:a16="http://schemas.microsoft.com/office/drawing/2014/main" id="{0C5FCEFC-EFA1-7387-0224-2B22B88B1492}"/>
              </a:ext>
            </a:extLst>
          </p:cNvPr>
          <p:cNvSpPr/>
          <p:nvPr/>
        </p:nvSpPr>
        <p:spPr>
          <a:xfrm>
            <a:off x="8612753" y="6128454"/>
            <a:ext cx="3346943" cy="400110"/>
          </a:xfrm>
          <a:prstGeom prst="rect">
            <a:avLst/>
          </a:prstGeom>
          <a:noFill/>
        </p:spPr>
        <p:txBody>
          <a:bodyPr wrap="square" lIns="91440" tIns="45720" rIns="91440" bIns="45720">
            <a:spAutoFit/>
          </a:bodyPr>
          <a:lstStyle/>
          <a:p>
            <a:pPr algn="ctr"/>
            <a:r>
              <a:rPr lang="fr-FR" sz="2000" b="1" cap="none" spc="0" dirty="0">
                <a:ln w="22225">
                  <a:solidFill>
                    <a:schemeClr val="accent2"/>
                  </a:solidFill>
                  <a:prstDash val="solid"/>
                </a:ln>
                <a:solidFill>
                  <a:schemeClr val="accent2">
                    <a:lumMod val="40000"/>
                    <a:lumOff val="60000"/>
                  </a:schemeClr>
                </a:solidFill>
                <a:effectLst/>
              </a:rPr>
              <a:t>Nouveauté 2023</a:t>
            </a:r>
          </a:p>
        </p:txBody>
      </p:sp>
      <p:sp>
        <p:nvSpPr>
          <p:cNvPr id="4" name="Titre 1">
            <a:extLst>
              <a:ext uri="{FF2B5EF4-FFF2-40B4-BE49-F238E27FC236}">
                <a16:creationId xmlns:a16="http://schemas.microsoft.com/office/drawing/2014/main" id="{3CF7A1B3-2B79-B3EB-5C50-3760EA08A675}"/>
              </a:ext>
            </a:extLst>
          </p:cNvPr>
          <p:cNvSpPr>
            <a:spLocks noGrp="1"/>
          </p:cNvSpPr>
          <p:nvPr>
            <p:ph type="title"/>
          </p:nvPr>
        </p:nvSpPr>
        <p:spPr>
          <a:xfrm>
            <a:off x="560476" y="161189"/>
            <a:ext cx="3515870" cy="753211"/>
          </a:xfrm>
        </p:spPr>
        <p:txBody>
          <a:bodyPr>
            <a:normAutofit fontScale="90000"/>
          </a:bodyPr>
          <a:lstStyle/>
          <a:p>
            <a:pPr algn="ctr"/>
            <a:r>
              <a:rPr lang="fr-FR" sz="2800" b="1" dirty="0">
                <a:solidFill>
                  <a:schemeClr val="accent6">
                    <a:lumMod val="75000"/>
                  </a:schemeClr>
                </a:solidFill>
              </a:rPr>
              <a:t>CONTENU DE CHAQUE PARTIE - 4</a:t>
            </a:r>
          </a:p>
        </p:txBody>
      </p:sp>
      <p:sp>
        <p:nvSpPr>
          <p:cNvPr id="5" name="Rectangle 4">
            <a:extLst>
              <a:ext uri="{FF2B5EF4-FFF2-40B4-BE49-F238E27FC236}">
                <a16:creationId xmlns:a16="http://schemas.microsoft.com/office/drawing/2014/main" id="{DE2C3008-38C3-2372-3200-7E6A39A1096C}"/>
              </a:ext>
            </a:extLst>
          </p:cNvPr>
          <p:cNvSpPr/>
          <p:nvPr/>
        </p:nvSpPr>
        <p:spPr>
          <a:xfrm>
            <a:off x="3536704" y="4488219"/>
            <a:ext cx="3346943" cy="400110"/>
          </a:xfrm>
          <a:prstGeom prst="rect">
            <a:avLst/>
          </a:prstGeom>
          <a:noFill/>
        </p:spPr>
        <p:txBody>
          <a:bodyPr wrap="square" lIns="91440" tIns="45720" rIns="91440" bIns="45720">
            <a:spAutoFit/>
          </a:bodyPr>
          <a:lstStyle/>
          <a:p>
            <a:pPr algn="ctr"/>
            <a:r>
              <a:rPr lang="fr-FR" sz="2000" b="1" dirty="0">
                <a:ln w="22225">
                  <a:solidFill>
                    <a:schemeClr val="accent2"/>
                  </a:solidFill>
                  <a:prstDash val="solid"/>
                </a:ln>
                <a:solidFill>
                  <a:schemeClr val="accent2">
                    <a:lumMod val="40000"/>
                    <a:lumOff val="60000"/>
                  </a:schemeClr>
                </a:solidFill>
              </a:rPr>
              <a:t>Sources franciscaines</a:t>
            </a:r>
            <a:endParaRPr lang="fr-FR" sz="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92817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531DBC9-212E-BF17-E890-79727CC9B467}"/>
              </a:ext>
            </a:extLst>
          </p:cNvPr>
          <p:cNvPicPr>
            <a:picLocks noChangeAspect="1"/>
          </p:cNvPicPr>
          <p:nvPr/>
        </p:nvPicPr>
        <p:blipFill>
          <a:blip r:embed="rId3"/>
          <a:stretch>
            <a:fillRect/>
          </a:stretch>
        </p:blipFill>
        <p:spPr>
          <a:xfrm>
            <a:off x="4441295" y="724412"/>
            <a:ext cx="7750705" cy="1367123"/>
          </a:xfrm>
          <a:prstGeom prst="rect">
            <a:avLst/>
          </a:prstGeom>
        </p:spPr>
      </p:pic>
      <p:pic>
        <p:nvPicPr>
          <p:cNvPr id="9" name="Image 8">
            <a:extLst>
              <a:ext uri="{FF2B5EF4-FFF2-40B4-BE49-F238E27FC236}">
                <a16:creationId xmlns:a16="http://schemas.microsoft.com/office/drawing/2014/main" id="{4DC83E55-BB5A-6B26-9EC4-38ADBF86E36E}"/>
              </a:ext>
            </a:extLst>
          </p:cNvPr>
          <p:cNvPicPr>
            <a:picLocks noChangeAspect="1"/>
          </p:cNvPicPr>
          <p:nvPr/>
        </p:nvPicPr>
        <p:blipFill>
          <a:blip r:embed="rId4"/>
          <a:stretch>
            <a:fillRect/>
          </a:stretch>
        </p:blipFill>
        <p:spPr>
          <a:xfrm>
            <a:off x="121705" y="826012"/>
            <a:ext cx="4362450" cy="6143625"/>
          </a:xfrm>
          <a:prstGeom prst="rect">
            <a:avLst/>
          </a:prstGeom>
        </p:spPr>
      </p:pic>
      <p:sp>
        <p:nvSpPr>
          <p:cNvPr id="5" name="Titre 1">
            <a:extLst>
              <a:ext uri="{FF2B5EF4-FFF2-40B4-BE49-F238E27FC236}">
                <a16:creationId xmlns:a16="http://schemas.microsoft.com/office/drawing/2014/main" id="{A1955D27-469F-1835-2453-07596F5E69E4}"/>
              </a:ext>
            </a:extLst>
          </p:cNvPr>
          <p:cNvSpPr>
            <a:spLocks noGrp="1"/>
          </p:cNvSpPr>
          <p:nvPr>
            <p:ph type="title"/>
          </p:nvPr>
        </p:nvSpPr>
        <p:spPr>
          <a:xfrm>
            <a:off x="680155" y="146520"/>
            <a:ext cx="10515600" cy="808919"/>
          </a:xfrm>
        </p:spPr>
        <p:txBody>
          <a:bodyPr>
            <a:normAutofit/>
          </a:bodyPr>
          <a:lstStyle/>
          <a:p>
            <a:pPr algn="ctr"/>
            <a:r>
              <a:rPr lang="fr-FR" sz="2800" b="1" dirty="0">
                <a:solidFill>
                  <a:schemeClr val="accent6">
                    <a:lumMod val="75000"/>
                  </a:schemeClr>
                </a:solidFill>
              </a:rPr>
              <a:t>CONTENU DE CHAQUE PARTIE - 5</a:t>
            </a:r>
          </a:p>
        </p:txBody>
      </p:sp>
      <p:pic>
        <p:nvPicPr>
          <p:cNvPr id="3" name="Image 2">
            <a:extLst>
              <a:ext uri="{FF2B5EF4-FFF2-40B4-BE49-F238E27FC236}">
                <a16:creationId xmlns:a16="http://schemas.microsoft.com/office/drawing/2014/main" id="{80A4C040-02AF-AF6E-55AB-B6A861609423}"/>
              </a:ext>
            </a:extLst>
          </p:cNvPr>
          <p:cNvPicPr>
            <a:picLocks noChangeAspect="1"/>
          </p:cNvPicPr>
          <p:nvPr/>
        </p:nvPicPr>
        <p:blipFill>
          <a:blip r:embed="rId5"/>
          <a:stretch>
            <a:fillRect/>
          </a:stretch>
        </p:blipFill>
        <p:spPr>
          <a:xfrm>
            <a:off x="6096000" y="2553024"/>
            <a:ext cx="3181350" cy="2143125"/>
          </a:xfrm>
          <a:prstGeom prst="rect">
            <a:avLst/>
          </a:prstGeom>
        </p:spPr>
      </p:pic>
      <p:sp>
        <p:nvSpPr>
          <p:cNvPr id="12" name="Rectangle 11">
            <a:extLst>
              <a:ext uri="{FF2B5EF4-FFF2-40B4-BE49-F238E27FC236}">
                <a16:creationId xmlns:a16="http://schemas.microsoft.com/office/drawing/2014/main" id="{5E21F71B-D7AB-02F2-0CDD-3142E3CC02D1}"/>
              </a:ext>
            </a:extLst>
          </p:cNvPr>
          <p:cNvSpPr/>
          <p:nvPr/>
        </p:nvSpPr>
        <p:spPr>
          <a:xfrm>
            <a:off x="7969287" y="3897824"/>
            <a:ext cx="3346943" cy="400110"/>
          </a:xfrm>
          <a:prstGeom prst="rect">
            <a:avLst/>
          </a:prstGeom>
          <a:noFill/>
        </p:spPr>
        <p:txBody>
          <a:bodyPr wrap="square" lIns="91440" tIns="45720" rIns="91440" bIns="45720">
            <a:spAutoFit/>
          </a:bodyPr>
          <a:lstStyle/>
          <a:p>
            <a:pPr algn="ctr"/>
            <a:r>
              <a:rPr lang="fr-FR" sz="2000" b="1" cap="none" spc="0" dirty="0">
                <a:ln w="22225">
                  <a:solidFill>
                    <a:schemeClr val="accent2"/>
                  </a:solidFill>
                  <a:prstDash val="solid"/>
                </a:ln>
                <a:solidFill>
                  <a:schemeClr val="accent2">
                    <a:lumMod val="40000"/>
                    <a:lumOff val="60000"/>
                  </a:schemeClr>
                </a:solidFill>
                <a:effectLst/>
              </a:rPr>
              <a:t>Nouveauté 2023</a:t>
            </a:r>
          </a:p>
        </p:txBody>
      </p:sp>
    </p:spTree>
    <p:extLst>
      <p:ext uri="{BB962C8B-B14F-4D97-AF65-F5344CB8AC3E}">
        <p14:creationId xmlns:p14="http://schemas.microsoft.com/office/powerpoint/2010/main" val="323999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0C3F29-1DAC-E24B-69A2-0BC54D1E30BE}"/>
              </a:ext>
            </a:extLst>
          </p:cNvPr>
          <p:cNvSpPr>
            <a:spLocks noGrp="1"/>
          </p:cNvSpPr>
          <p:nvPr>
            <p:ph type="title"/>
          </p:nvPr>
        </p:nvSpPr>
        <p:spPr>
          <a:xfrm>
            <a:off x="838200" y="116767"/>
            <a:ext cx="10515600" cy="571855"/>
          </a:xfrm>
        </p:spPr>
        <p:txBody>
          <a:bodyPr>
            <a:normAutofit/>
          </a:bodyPr>
          <a:lstStyle/>
          <a:p>
            <a:r>
              <a:rPr lang="fr-FR" sz="2800" b="1" dirty="0">
                <a:solidFill>
                  <a:schemeClr val="accent6">
                    <a:lumMod val="75000"/>
                  </a:schemeClr>
                </a:solidFill>
              </a:rPr>
              <a:t>Qu’entend-on par « formation » pour les fraternités franciscaines ?</a:t>
            </a:r>
          </a:p>
        </p:txBody>
      </p:sp>
      <p:sp>
        <p:nvSpPr>
          <p:cNvPr id="7" name="ZoneTexte 6">
            <a:extLst>
              <a:ext uri="{FF2B5EF4-FFF2-40B4-BE49-F238E27FC236}">
                <a16:creationId xmlns:a16="http://schemas.microsoft.com/office/drawing/2014/main" id="{0A2FB0DE-7B9C-92A3-BD44-CDD96FA13B70}"/>
              </a:ext>
            </a:extLst>
          </p:cNvPr>
          <p:cNvSpPr txBox="1"/>
          <p:nvPr/>
        </p:nvSpPr>
        <p:spPr>
          <a:xfrm>
            <a:off x="838200" y="1148818"/>
            <a:ext cx="9527824" cy="4893647"/>
          </a:xfrm>
          <a:prstGeom prst="rect">
            <a:avLst/>
          </a:prstGeom>
          <a:noFill/>
        </p:spPr>
        <p:txBody>
          <a:bodyPr wrap="square">
            <a:spAutoFit/>
          </a:bodyPr>
          <a:lstStyle/>
          <a:p>
            <a:pPr algn="just"/>
            <a:r>
              <a:rPr lang="fr-FR" sz="2400" b="0" i="0" dirty="0">
                <a:solidFill>
                  <a:srgbClr val="555555"/>
                </a:solidFill>
                <a:effectLst/>
                <a:latin typeface="Alegreya Sans"/>
              </a:rPr>
              <a:t>Une spiritualité, quelle qu’elle soit, n’est pas une fin en soi, elle a pour but d’aider ceux qui la vivent à cheminer vers le Père, par Jésus, avec l’Esprit.</a:t>
            </a:r>
          </a:p>
          <a:p>
            <a:pPr algn="just"/>
            <a:r>
              <a:rPr lang="fr-FR" sz="2400" b="0" i="0" dirty="0">
                <a:solidFill>
                  <a:srgbClr val="555555"/>
                </a:solidFill>
                <a:effectLst/>
                <a:latin typeface="Alegreya Sans"/>
              </a:rPr>
              <a:t>Si la formation passe par la transmission et l’acquisition de connaissances, elle passe aussi par la vie faite de rencontres, de partages et d’expériences en et hors fraternité. Il sera important de prendre aussi le temps de la prière, individuellement et en fraternité. La prière est nécessaire à l’intériorisation de ce qui est vécu, partagé et au discernement du chemin à poursuivre.</a:t>
            </a:r>
          </a:p>
          <a:p>
            <a:pPr algn="just"/>
            <a:r>
              <a:rPr lang="fr-FR" sz="2400" b="0" i="0" dirty="0">
                <a:solidFill>
                  <a:srgbClr val="555555"/>
                </a:solidFill>
                <a:effectLst/>
                <a:latin typeface="Alegreya Sans"/>
              </a:rPr>
              <a:t>Être formateur, c'est aider à grandir, cela signifie accompagner, aller au pas de la personne, être attentif à son expérience de vie, lui proposer les outils les mieux adaptés à ses besoins au moment opportun. La formation est un long chemin qui comporte des étapes et des temps de maturation, c’est le chemin de toute une vie.</a:t>
            </a:r>
          </a:p>
        </p:txBody>
      </p:sp>
    </p:spTree>
    <p:extLst>
      <p:ext uri="{BB962C8B-B14F-4D97-AF65-F5344CB8AC3E}">
        <p14:creationId xmlns:p14="http://schemas.microsoft.com/office/powerpoint/2010/main" val="317589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4CEB9EF5-ED46-EF8B-76E3-D0919922ED26}"/>
              </a:ext>
            </a:extLst>
          </p:cNvPr>
          <p:cNvSpPr txBox="1">
            <a:spLocks/>
          </p:cNvSpPr>
          <p:nvPr/>
        </p:nvSpPr>
        <p:spPr>
          <a:xfrm>
            <a:off x="592667" y="639023"/>
            <a:ext cx="10515600" cy="57185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chemeClr val="accent6">
                    <a:lumMod val="75000"/>
                  </a:schemeClr>
                </a:solidFill>
              </a:rPr>
              <a:t>Ordre du jour réunion </a:t>
            </a:r>
          </a:p>
        </p:txBody>
      </p:sp>
      <p:sp>
        <p:nvSpPr>
          <p:cNvPr id="9" name="ZoneTexte 8">
            <a:extLst>
              <a:ext uri="{FF2B5EF4-FFF2-40B4-BE49-F238E27FC236}">
                <a16:creationId xmlns:a16="http://schemas.microsoft.com/office/drawing/2014/main" id="{00DD23A7-00FB-FA63-E95A-BC8BEC653D48}"/>
              </a:ext>
            </a:extLst>
          </p:cNvPr>
          <p:cNvSpPr txBox="1"/>
          <p:nvPr/>
        </p:nvSpPr>
        <p:spPr>
          <a:xfrm>
            <a:off x="838200" y="1517408"/>
            <a:ext cx="10515600" cy="4401205"/>
          </a:xfrm>
          <a:prstGeom prst="rect">
            <a:avLst/>
          </a:prstGeom>
          <a:noFill/>
        </p:spPr>
        <p:txBody>
          <a:bodyPr wrap="square">
            <a:spAutoFit/>
          </a:bodyPr>
          <a:lstStyle/>
          <a:p>
            <a:pPr algn="just"/>
            <a:r>
              <a:rPr lang="fr-FR" sz="2800" dirty="0">
                <a:solidFill>
                  <a:srgbClr val="555555"/>
                </a:solidFill>
                <a:latin typeface="Alegreya Sans"/>
              </a:rPr>
              <a:t>1 - Présentation générale du catalogue : </a:t>
            </a:r>
          </a:p>
          <a:p>
            <a:pPr algn="just"/>
            <a:r>
              <a:rPr lang="fr-FR" sz="2800" b="0" i="0" dirty="0">
                <a:solidFill>
                  <a:srgbClr val="555555"/>
                </a:solidFill>
                <a:effectLst/>
                <a:latin typeface="Alegreya Sans"/>
              </a:rPr>
              <a:t>	L’utilisation pratique sur le site / C</a:t>
            </a:r>
            <a:r>
              <a:rPr lang="fr-FR" sz="2800" dirty="0">
                <a:solidFill>
                  <a:srgbClr val="555555"/>
                </a:solidFill>
                <a:latin typeface="Alegreya Sans"/>
              </a:rPr>
              <a:t>ontenu du catalogue</a:t>
            </a:r>
          </a:p>
          <a:p>
            <a:pPr algn="just"/>
            <a:endParaRPr lang="fr-FR" sz="2800" dirty="0">
              <a:solidFill>
                <a:srgbClr val="555555"/>
              </a:solidFill>
              <a:latin typeface="Alegreya Sans"/>
            </a:endParaRPr>
          </a:p>
          <a:p>
            <a:pPr algn="just"/>
            <a:r>
              <a:rPr lang="fr-FR" sz="2800" b="0" i="0" dirty="0">
                <a:solidFill>
                  <a:srgbClr val="555555"/>
                </a:solidFill>
                <a:effectLst/>
                <a:latin typeface="Alegreya Sans"/>
              </a:rPr>
              <a:t>2 – Questions des participants / réponses de la commission formation</a:t>
            </a:r>
          </a:p>
          <a:p>
            <a:pPr algn="just"/>
            <a:endParaRPr lang="fr-FR" sz="2800" b="0" i="0" dirty="0">
              <a:solidFill>
                <a:srgbClr val="555555"/>
              </a:solidFill>
              <a:effectLst/>
              <a:latin typeface="Alegreya Sans"/>
            </a:endParaRPr>
          </a:p>
          <a:p>
            <a:pPr algn="just"/>
            <a:r>
              <a:rPr lang="fr-FR" sz="2800" dirty="0">
                <a:solidFill>
                  <a:srgbClr val="555555"/>
                </a:solidFill>
                <a:latin typeface="Alegreya Sans"/>
              </a:rPr>
              <a:t>3 – Démonstration sur le site : </a:t>
            </a:r>
            <a:r>
              <a:rPr lang="fr-FR" sz="2800" b="0" i="0" dirty="0">
                <a:solidFill>
                  <a:srgbClr val="555555"/>
                </a:solidFill>
                <a:effectLst/>
                <a:latin typeface="Alegreya Sans"/>
              </a:rPr>
              <a:t>Présentation de</a:t>
            </a:r>
            <a:r>
              <a:rPr lang="fr-FR" sz="2800" dirty="0">
                <a:solidFill>
                  <a:srgbClr val="555555"/>
                </a:solidFill>
                <a:latin typeface="Alegreya Sans"/>
              </a:rPr>
              <a:t> formations modèles</a:t>
            </a:r>
          </a:p>
          <a:p>
            <a:pPr algn="just"/>
            <a:endParaRPr lang="fr-FR" sz="2800" dirty="0">
              <a:solidFill>
                <a:srgbClr val="555555"/>
              </a:solidFill>
              <a:latin typeface="Alegreya Sans"/>
            </a:endParaRPr>
          </a:p>
          <a:p>
            <a:pPr algn="just"/>
            <a:r>
              <a:rPr lang="fr-FR" sz="2800" b="0" i="0" dirty="0">
                <a:solidFill>
                  <a:srgbClr val="555555"/>
                </a:solidFill>
                <a:effectLst/>
                <a:latin typeface="Alegreya Sans"/>
              </a:rPr>
              <a:t>4 – Questions et réflexions – Vos besoins</a:t>
            </a:r>
          </a:p>
          <a:p>
            <a:pPr algn="just"/>
            <a:endParaRPr lang="fr-FR" sz="2800" b="0" i="0" dirty="0">
              <a:solidFill>
                <a:srgbClr val="555555"/>
              </a:solidFill>
              <a:effectLst/>
              <a:latin typeface="Alegreya Sans"/>
            </a:endParaRPr>
          </a:p>
          <a:p>
            <a:pPr algn="just"/>
            <a:r>
              <a:rPr lang="fr-FR" sz="2800" dirty="0">
                <a:solidFill>
                  <a:srgbClr val="555555"/>
                </a:solidFill>
                <a:latin typeface="Alegreya Sans"/>
              </a:rPr>
              <a:t>5 – Communication auprès des fraternités</a:t>
            </a:r>
            <a:endParaRPr lang="fr-FR" sz="2800" b="0" i="0" dirty="0">
              <a:solidFill>
                <a:srgbClr val="555555"/>
              </a:solidFill>
              <a:effectLst/>
              <a:latin typeface="Alegreya Sans"/>
            </a:endParaRPr>
          </a:p>
        </p:txBody>
      </p:sp>
    </p:spTree>
    <p:extLst>
      <p:ext uri="{BB962C8B-B14F-4D97-AF65-F5344CB8AC3E}">
        <p14:creationId xmlns:p14="http://schemas.microsoft.com/office/powerpoint/2010/main" val="149242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B8962E-E228-A355-3384-741776E97AB7}"/>
              </a:ext>
            </a:extLst>
          </p:cNvPr>
          <p:cNvSpPr>
            <a:spLocks noGrp="1"/>
          </p:cNvSpPr>
          <p:nvPr>
            <p:ph type="title"/>
          </p:nvPr>
        </p:nvSpPr>
        <p:spPr>
          <a:xfrm>
            <a:off x="838200" y="365126"/>
            <a:ext cx="10515600" cy="739774"/>
          </a:xfrm>
        </p:spPr>
        <p:txBody>
          <a:bodyPr>
            <a:noAutofit/>
          </a:bodyPr>
          <a:lstStyle/>
          <a:p>
            <a:r>
              <a:rPr lang="fr-FR" sz="3200" b="1" dirty="0">
                <a:solidFill>
                  <a:schemeClr val="accent6">
                    <a:lumMod val="75000"/>
                  </a:schemeClr>
                </a:solidFill>
              </a:rPr>
              <a:t>Consignes Zoom</a:t>
            </a:r>
          </a:p>
        </p:txBody>
      </p:sp>
      <p:sp>
        <p:nvSpPr>
          <p:cNvPr id="5" name="Espace réservé du contenu 4">
            <a:extLst>
              <a:ext uri="{FF2B5EF4-FFF2-40B4-BE49-F238E27FC236}">
                <a16:creationId xmlns:a16="http://schemas.microsoft.com/office/drawing/2014/main" id="{9CEF7044-302E-3A2C-E31F-D46EAE6D2F7F}"/>
              </a:ext>
            </a:extLst>
          </p:cNvPr>
          <p:cNvSpPr>
            <a:spLocks noGrp="1"/>
          </p:cNvSpPr>
          <p:nvPr>
            <p:ph idx="1"/>
          </p:nvPr>
        </p:nvSpPr>
        <p:spPr/>
        <p:txBody>
          <a:bodyPr/>
          <a:lstStyle/>
          <a:p>
            <a:r>
              <a:rPr lang="fr-FR" dirty="0"/>
              <a:t>Présentation Powerpoint</a:t>
            </a:r>
          </a:p>
          <a:p>
            <a:pPr lvl="1"/>
            <a:r>
              <a:rPr lang="fr-FR" dirty="0"/>
              <a:t>Pendant la présentation, fermez vos micros, votre vidéo</a:t>
            </a:r>
          </a:p>
          <a:p>
            <a:pPr lvl="1"/>
            <a:r>
              <a:rPr lang="fr-FR" dirty="0"/>
              <a:t>Pendant la présentation, questions à poser : Discussion </a:t>
            </a:r>
            <a:r>
              <a:rPr lang="fr-FR" dirty="0">
                <a:sym typeface="Wingdings" panose="05000000000000000000" pitchFamily="2" charset="2"/>
              </a:rPr>
              <a:t> Fenêtre à droite  suivi pour réponses plus tard</a:t>
            </a:r>
          </a:p>
          <a:p>
            <a:r>
              <a:rPr lang="fr-FR" dirty="0">
                <a:sym typeface="Wingdings" panose="05000000000000000000" pitchFamily="2" charset="2"/>
              </a:rPr>
              <a:t>Echanges</a:t>
            </a:r>
          </a:p>
          <a:p>
            <a:pPr lvl="1"/>
            <a:r>
              <a:rPr lang="fr-FR" dirty="0">
                <a:sym typeface="Wingdings" panose="05000000000000000000" pitchFamily="2" charset="2"/>
              </a:rPr>
              <a:t>Réactions  Lever la main</a:t>
            </a:r>
          </a:p>
          <a:p>
            <a:pPr lvl="1"/>
            <a:r>
              <a:rPr lang="fr-FR" dirty="0"/>
              <a:t>Questions à poser par écrit : Discussion </a:t>
            </a:r>
            <a:r>
              <a:rPr lang="fr-FR" dirty="0">
                <a:sym typeface="Wingdings" panose="05000000000000000000" pitchFamily="2" charset="2"/>
              </a:rPr>
              <a:t> Fenêtre à droite  suivi pour réponses plus tard</a:t>
            </a:r>
          </a:p>
          <a:p>
            <a:pPr lvl="1"/>
            <a:r>
              <a:rPr lang="fr-FR" dirty="0">
                <a:sym typeface="Wingdings" panose="05000000000000000000" pitchFamily="2" charset="2"/>
              </a:rPr>
              <a:t>Réponses en direct par la commission formation</a:t>
            </a:r>
          </a:p>
          <a:p>
            <a:endParaRPr lang="fr-FR" dirty="0"/>
          </a:p>
        </p:txBody>
      </p:sp>
    </p:spTree>
    <p:extLst>
      <p:ext uri="{BB962C8B-B14F-4D97-AF65-F5344CB8AC3E}">
        <p14:creationId xmlns:p14="http://schemas.microsoft.com/office/powerpoint/2010/main" val="59522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44648CC-2F67-7FC4-BE46-CEACEF3BF6F6}"/>
              </a:ext>
            </a:extLst>
          </p:cNvPr>
          <p:cNvPicPr>
            <a:picLocks noChangeAspect="1"/>
          </p:cNvPicPr>
          <p:nvPr/>
        </p:nvPicPr>
        <p:blipFill>
          <a:blip r:embed="rId2"/>
          <a:stretch>
            <a:fillRect/>
          </a:stretch>
        </p:blipFill>
        <p:spPr>
          <a:xfrm>
            <a:off x="1667888" y="1951410"/>
            <a:ext cx="8686800" cy="4886325"/>
          </a:xfrm>
          <a:prstGeom prst="rect">
            <a:avLst/>
          </a:prstGeom>
        </p:spPr>
      </p:pic>
      <p:sp>
        <p:nvSpPr>
          <p:cNvPr id="3" name="Sous-titre 2">
            <a:extLst>
              <a:ext uri="{FF2B5EF4-FFF2-40B4-BE49-F238E27FC236}">
                <a16:creationId xmlns:a16="http://schemas.microsoft.com/office/drawing/2014/main" id="{1381A53A-9083-AF52-6CD8-54F864D54C7C}"/>
              </a:ext>
            </a:extLst>
          </p:cNvPr>
          <p:cNvSpPr>
            <a:spLocks noGrp="1"/>
          </p:cNvSpPr>
          <p:nvPr>
            <p:ph type="subTitle" idx="1"/>
          </p:nvPr>
        </p:nvSpPr>
        <p:spPr>
          <a:xfrm>
            <a:off x="838200" y="924780"/>
            <a:ext cx="9144000" cy="901868"/>
          </a:xfrm>
        </p:spPr>
        <p:txBody>
          <a:bodyPr>
            <a:normAutofit lnSpcReduction="10000"/>
          </a:bodyPr>
          <a:lstStyle/>
          <a:p>
            <a:r>
              <a:rPr lang="fr-FR" sz="2800" b="1" dirty="0">
                <a:solidFill>
                  <a:schemeClr val="accent1"/>
                </a:solidFill>
              </a:rPr>
              <a:t>1. Allez sur le site national de la fraternité : </a:t>
            </a:r>
          </a:p>
          <a:p>
            <a:r>
              <a:rPr lang="fr-FR" dirty="0">
                <a:hlinkClick r:id="rId3">
                  <a:extLst>
                    <a:ext uri="{A12FA001-AC4F-418D-AE19-62706E023703}">
                      <ahyp:hlinkClr xmlns:ahyp="http://schemas.microsoft.com/office/drawing/2018/hyperlinkcolor" val="tx"/>
                    </a:ext>
                  </a:extLst>
                </a:hlinkClick>
              </a:rPr>
              <a:t>Fraternité Franciscaine Séculière (fraternite-franciscaine.fr)</a:t>
            </a:r>
            <a:endParaRPr lang="fr-FR" dirty="0"/>
          </a:p>
        </p:txBody>
      </p:sp>
      <p:sp>
        <p:nvSpPr>
          <p:cNvPr id="2" name="Titre 1">
            <a:extLst>
              <a:ext uri="{FF2B5EF4-FFF2-40B4-BE49-F238E27FC236}">
                <a16:creationId xmlns:a16="http://schemas.microsoft.com/office/drawing/2014/main" id="{B865E0D9-48BB-5C44-CE70-7043D5630ACC}"/>
              </a:ext>
            </a:extLst>
          </p:cNvPr>
          <p:cNvSpPr txBox="1">
            <a:spLocks/>
          </p:cNvSpPr>
          <p:nvPr/>
        </p:nvSpPr>
        <p:spPr>
          <a:xfrm>
            <a:off x="1334912" y="-69767"/>
            <a:ext cx="10515600" cy="8697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b="1" dirty="0">
                <a:solidFill>
                  <a:schemeClr val="accent6">
                    <a:lumMod val="75000"/>
                  </a:schemeClr>
                </a:solidFill>
              </a:rPr>
              <a:t>UTILISATION PRATIQUE</a:t>
            </a:r>
          </a:p>
        </p:txBody>
      </p:sp>
    </p:spTree>
    <p:extLst>
      <p:ext uri="{BB962C8B-B14F-4D97-AF65-F5344CB8AC3E}">
        <p14:creationId xmlns:p14="http://schemas.microsoft.com/office/powerpoint/2010/main" val="11961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D8DDF-A4E4-BB0F-D124-338AACA34934}"/>
              </a:ext>
            </a:extLst>
          </p:cNvPr>
          <p:cNvSpPr>
            <a:spLocks noGrp="1"/>
          </p:cNvSpPr>
          <p:nvPr>
            <p:ph type="title"/>
          </p:nvPr>
        </p:nvSpPr>
        <p:spPr>
          <a:xfrm>
            <a:off x="838200" y="37203"/>
            <a:ext cx="10515600" cy="869786"/>
          </a:xfrm>
        </p:spPr>
        <p:txBody>
          <a:bodyPr>
            <a:normAutofit/>
          </a:bodyPr>
          <a:lstStyle/>
          <a:p>
            <a:pPr algn="ctr"/>
            <a:r>
              <a:rPr lang="fr-FR" sz="2800" b="1" dirty="0">
                <a:solidFill>
                  <a:schemeClr val="accent6">
                    <a:lumMod val="75000"/>
                  </a:schemeClr>
                </a:solidFill>
              </a:rPr>
              <a:t>UTILISATION PRATIQUE</a:t>
            </a:r>
          </a:p>
        </p:txBody>
      </p:sp>
      <p:pic>
        <p:nvPicPr>
          <p:cNvPr id="8" name="Image 7">
            <a:extLst>
              <a:ext uri="{FF2B5EF4-FFF2-40B4-BE49-F238E27FC236}">
                <a16:creationId xmlns:a16="http://schemas.microsoft.com/office/drawing/2014/main" id="{118E20CC-C45E-54EC-E551-2E399BFE4172}"/>
              </a:ext>
            </a:extLst>
          </p:cNvPr>
          <p:cNvPicPr>
            <a:picLocks noChangeAspect="1"/>
          </p:cNvPicPr>
          <p:nvPr/>
        </p:nvPicPr>
        <p:blipFill>
          <a:blip r:embed="rId2"/>
          <a:stretch>
            <a:fillRect/>
          </a:stretch>
        </p:blipFill>
        <p:spPr>
          <a:xfrm>
            <a:off x="251002" y="1198599"/>
            <a:ext cx="5336998" cy="964318"/>
          </a:xfrm>
          <a:prstGeom prst="rect">
            <a:avLst/>
          </a:prstGeom>
        </p:spPr>
      </p:pic>
      <p:sp>
        <p:nvSpPr>
          <p:cNvPr id="6" name="Ellipse 5">
            <a:extLst>
              <a:ext uri="{FF2B5EF4-FFF2-40B4-BE49-F238E27FC236}">
                <a16:creationId xmlns:a16="http://schemas.microsoft.com/office/drawing/2014/main" id="{9D533961-7A0E-680E-5722-91B87543C73C}"/>
              </a:ext>
            </a:extLst>
          </p:cNvPr>
          <p:cNvSpPr/>
          <p:nvPr/>
        </p:nvSpPr>
        <p:spPr>
          <a:xfrm>
            <a:off x="1551099" y="1407739"/>
            <a:ext cx="1158234" cy="27722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0" name="Image 9">
            <a:extLst>
              <a:ext uri="{FF2B5EF4-FFF2-40B4-BE49-F238E27FC236}">
                <a16:creationId xmlns:a16="http://schemas.microsoft.com/office/drawing/2014/main" id="{7C25FF05-B4AA-3FCA-D73A-03E811DB6A61}"/>
              </a:ext>
            </a:extLst>
          </p:cNvPr>
          <p:cNvPicPr>
            <a:picLocks noChangeAspect="1"/>
          </p:cNvPicPr>
          <p:nvPr/>
        </p:nvPicPr>
        <p:blipFill>
          <a:blip r:embed="rId3"/>
          <a:stretch>
            <a:fillRect/>
          </a:stretch>
        </p:blipFill>
        <p:spPr>
          <a:xfrm>
            <a:off x="376678" y="1975760"/>
            <a:ext cx="5211322" cy="2190830"/>
          </a:xfrm>
          <a:prstGeom prst="rect">
            <a:avLst/>
          </a:prstGeom>
        </p:spPr>
      </p:pic>
      <p:sp>
        <p:nvSpPr>
          <p:cNvPr id="4" name="ZoneTexte 3">
            <a:extLst>
              <a:ext uri="{FF2B5EF4-FFF2-40B4-BE49-F238E27FC236}">
                <a16:creationId xmlns:a16="http://schemas.microsoft.com/office/drawing/2014/main" id="{2315B153-A1E3-2468-CF07-BF991033B7AA}"/>
              </a:ext>
            </a:extLst>
          </p:cNvPr>
          <p:cNvSpPr txBox="1"/>
          <p:nvPr/>
        </p:nvSpPr>
        <p:spPr>
          <a:xfrm>
            <a:off x="0" y="771015"/>
            <a:ext cx="5211322" cy="523220"/>
          </a:xfrm>
          <a:prstGeom prst="rect">
            <a:avLst/>
          </a:prstGeom>
          <a:noFill/>
        </p:spPr>
        <p:txBody>
          <a:bodyPr wrap="square">
            <a:spAutoFit/>
          </a:bodyPr>
          <a:lstStyle/>
          <a:p>
            <a:pPr algn="ctr"/>
            <a:r>
              <a:rPr lang="fr-FR" sz="1400" b="1" dirty="0">
                <a:solidFill>
                  <a:schemeClr val="accent1"/>
                </a:solidFill>
              </a:rPr>
              <a:t>2. Cliquez sur l’onglet « Catalogue des formations », puis « catalogue des formations »</a:t>
            </a:r>
            <a:endParaRPr lang="fr-FR" sz="1400" dirty="0">
              <a:solidFill>
                <a:schemeClr val="accent1"/>
              </a:solidFill>
            </a:endParaRPr>
          </a:p>
        </p:txBody>
      </p:sp>
      <p:sp>
        <p:nvSpPr>
          <p:cNvPr id="7" name="Titre 1">
            <a:extLst>
              <a:ext uri="{FF2B5EF4-FFF2-40B4-BE49-F238E27FC236}">
                <a16:creationId xmlns:a16="http://schemas.microsoft.com/office/drawing/2014/main" id="{5E8FDDCC-3E22-0977-11B1-2C718A32B611}"/>
              </a:ext>
            </a:extLst>
          </p:cNvPr>
          <p:cNvSpPr txBox="1">
            <a:spLocks/>
          </p:cNvSpPr>
          <p:nvPr/>
        </p:nvSpPr>
        <p:spPr>
          <a:xfrm>
            <a:off x="6257616" y="920308"/>
            <a:ext cx="4049889" cy="4138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400" b="1" dirty="0">
                <a:solidFill>
                  <a:schemeClr val="accent1">
                    <a:lumMod val="75000"/>
                  </a:schemeClr>
                </a:solidFill>
                <a:latin typeface="+mn-lt"/>
              </a:rPr>
              <a:t>3. Vous arrivez à cette page</a:t>
            </a:r>
          </a:p>
        </p:txBody>
      </p:sp>
      <p:pic>
        <p:nvPicPr>
          <p:cNvPr id="11" name="Image 10">
            <a:extLst>
              <a:ext uri="{FF2B5EF4-FFF2-40B4-BE49-F238E27FC236}">
                <a16:creationId xmlns:a16="http://schemas.microsoft.com/office/drawing/2014/main" id="{4E43D37B-B99E-3CB4-D5DC-7CFCEE226A75}"/>
              </a:ext>
            </a:extLst>
          </p:cNvPr>
          <p:cNvPicPr>
            <a:picLocks noChangeAspect="1"/>
          </p:cNvPicPr>
          <p:nvPr/>
        </p:nvPicPr>
        <p:blipFill>
          <a:blip r:embed="rId2"/>
          <a:stretch>
            <a:fillRect/>
          </a:stretch>
        </p:blipFill>
        <p:spPr>
          <a:xfrm>
            <a:off x="5839002" y="1220083"/>
            <a:ext cx="5336998" cy="964318"/>
          </a:xfrm>
          <a:prstGeom prst="rect">
            <a:avLst/>
          </a:prstGeom>
        </p:spPr>
      </p:pic>
      <p:pic>
        <p:nvPicPr>
          <p:cNvPr id="13" name="Image 12">
            <a:extLst>
              <a:ext uri="{FF2B5EF4-FFF2-40B4-BE49-F238E27FC236}">
                <a16:creationId xmlns:a16="http://schemas.microsoft.com/office/drawing/2014/main" id="{E1179CC7-6C10-DDE1-B249-832DDED61FE9}"/>
              </a:ext>
            </a:extLst>
          </p:cNvPr>
          <p:cNvPicPr>
            <a:picLocks noChangeAspect="1"/>
          </p:cNvPicPr>
          <p:nvPr/>
        </p:nvPicPr>
        <p:blipFill>
          <a:blip r:embed="rId4"/>
          <a:stretch>
            <a:fillRect/>
          </a:stretch>
        </p:blipFill>
        <p:spPr>
          <a:xfrm>
            <a:off x="6096000" y="2038944"/>
            <a:ext cx="5211322" cy="2310252"/>
          </a:xfrm>
          <a:prstGeom prst="rect">
            <a:avLst/>
          </a:prstGeom>
        </p:spPr>
      </p:pic>
      <p:sp>
        <p:nvSpPr>
          <p:cNvPr id="14" name="Titre 1">
            <a:extLst>
              <a:ext uri="{FF2B5EF4-FFF2-40B4-BE49-F238E27FC236}">
                <a16:creationId xmlns:a16="http://schemas.microsoft.com/office/drawing/2014/main" id="{8D6A940A-A963-37F4-23B5-019A7E199BE5}"/>
              </a:ext>
            </a:extLst>
          </p:cNvPr>
          <p:cNvSpPr txBox="1">
            <a:spLocks/>
          </p:cNvSpPr>
          <p:nvPr/>
        </p:nvSpPr>
        <p:spPr>
          <a:xfrm>
            <a:off x="113550" y="4203430"/>
            <a:ext cx="5853951" cy="41380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800" b="1" dirty="0">
                <a:solidFill>
                  <a:schemeClr val="accent1">
                    <a:lumMod val="75000"/>
                  </a:schemeClr>
                </a:solidFill>
                <a:latin typeface="+mn-lt"/>
              </a:rPr>
              <a:t>4. Barre de défilement sur le coté pour dérouler toute la page </a:t>
            </a:r>
          </a:p>
        </p:txBody>
      </p:sp>
      <p:sp>
        <p:nvSpPr>
          <p:cNvPr id="15" name="Titre 1">
            <a:extLst>
              <a:ext uri="{FF2B5EF4-FFF2-40B4-BE49-F238E27FC236}">
                <a16:creationId xmlns:a16="http://schemas.microsoft.com/office/drawing/2014/main" id="{9D5AB07F-4219-B805-EA9B-9AE59226F2DA}"/>
              </a:ext>
            </a:extLst>
          </p:cNvPr>
          <p:cNvSpPr txBox="1">
            <a:spLocks/>
          </p:cNvSpPr>
          <p:nvPr/>
        </p:nvSpPr>
        <p:spPr>
          <a:xfrm>
            <a:off x="5839002" y="4175453"/>
            <a:ext cx="5853951" cy="41380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800" b="1" dirty="0">
                <a:solidFill>
                  <a:schemeClr val="accent1">
                    <a:lumMod val="75000"/>
                  </a:schemeClr>
                </a:solidFill>
                <a:latin typeface="+mn-lt"/>
              </a:rPr>
              <a:t>5. Ouvrir les rubriques en cliquant directement dessus ou avec le +/-</a:t>
            </a:r>
          </a:p>
        </p:txBody>
      </p:sp>
      <p:pic>
        <p:nvPicPr>
          <p:cNvPr id="16" name="Espace réservé du contenu 4">
            <a:extLst>
              <a:ext uri="{FF2B5EF4-FFF2-40B4-BE49-F238E27FC236}">
                <a16:creationId xmlns:a16="http://schemas.microsoft.com/office/drawing/2014/main" id="{8102B97D-A285-A120-A41A-13FA157E73DA}"/>
              </a:ext>
            </a:extLst>
          </p:cNvPr>
          <p:cNvPicPr>
            <a:picLocks noGrp="1" noChangeAspect="1"/>
          </p:cNvPicPr>
          <p:nvPr>
            <p:ph idx="1"/>
          </p:nvPr>
        </p:nvPicPr>
        <p:blipFill>
          <a:blip r:embed="rId5"/>
          <a:stretch>
            <a:fillRect/>
          </a:stretch>
        </p:blipFill>
        <p:spPr>
          <a:xfrm>
            <a:off x="726375" y="4645215"/>
            <a:ext cx="3758572" cy="2114197"/>
          </a:xfrm>
        </p:spPr>
      </p:pic>
      <p:sp>
        <p:nvSpPr>
          <p:cNvPr id="17" name="Ellipse 16">
            <a:extLst>
              <a:ext uri="{FF2B5EF4-FFF2-40B4-BE49-F238E27FC236}">
                <a16:creationId xmlns:a16="http://schemas.microsoft.com/office/drawing/2014/main" id="{AE13BA5D-771F-6AC5-D531-431996FEF9A7}"/>
              </a:ext>
            </a:extLst>
          </p:cNvPr>
          <p:cNvSpPr/>
          <p:nvPr/>
        </p:nvSpPr>
        <p:spPr>
          <a:xfrm>
            <a:off x="4293388" y="5072112"/>
            <a:ext cx="383117" cy="8734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Espace réservé du contenu 4">
            <a:extLst>
              <a:ext uri="{FF2B5EF4-FFF2-40B4-BE49-F238E27FC236}">
                <a16:creationId xmlns:a16="http://schemas.microsoft.com/office/drawing/2014/main" id="{E67D8DA5-21D8-B5EB-360F-D467438D90A0}"/>
              </a:ext>
            </a:extLst>
          </p:cNvPr>
          <p:cNvPicPr>
            <a:picLocks noChangeAspect="1"/>
          </p:cNvPicPr>
          <p:nvPr/>
        </p:nvPicPr>
        <p:blipFill>
          <a:blip r:embed="rId6"/>
          <a:stretch>
            <a:fillRect/>
          </a:stretch>
        </p:blipFill>
        <p:spPr>
          <a:xfrm>
            <a:off x="6882821" y="4534939"/>
            <a:ext cx="3894811" cy="2190831"/>
          </a:xfrm>
          <a:prstGeom prst="rect">
            <a:avLst/>
          </a:prstGeom>
        </p:spPr>
      </p:pic>
      <p:sp>
        <p:nvSpPr>
          <p:cNvPr id="19" name="Ellipse 18">
            <a:extLst>
              <a:ext uri="{FF2B5EF4-FFF2-40B4-BE49-F238E27FC236}">
                <a16:creationId xmlns:a16="http://schemas.microsoft.com/office/drawing/2014/main" id="{DBA7E53C-CEFF-306E-2EA2-D4A69573FA64}"/>
              </a:ext>
            </a:extLst>
          </p:cNvPr>
          <p:cNvSpPr/>
          <p:nvPr/>
        </p:nvSpPr>
        <p:spPr>
          <a:xfrm>
            <a:off x="7239282" y="4837260"/>
            <a:ext cx="1746674" cy="2917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a:extLst>
              <a:ext uri="{FF2B5EF4-FFF2-40B4-BE49-F238E27FC236}">
                <a16:creationId xmlns:a16="http://schemas.microsoft.com/office/drawing/2014/main" id="{6C9E65C9-8201-77EB-143E-12A6EC0041D0}"/>
              </a:ext>
            </a:extLst>
          </p:cNvPr>
          <p:cNvCxnSpPr>
            <a:cxnSpLocks/>
          </p:cNvCxnSpPr>
          <p:nvPr/>
        </p:nvCxnSpPr>
        <p:spPr>
          <a:xfrm flipH="1" flipV="1">
            <a:off x="8765977" y="5174836"/>
            <a:ext cx="542100" cy="718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66F5C5B6-B13B-3DDC-B5B4-772FAF72BEDB}"/>
              </a:ext>
            </a:extLst>
          </p:cNvPr>
          <p:cNvSpPr/>
          <p:nvPr/>
        </p:nvSpPr>
        <p:spPr>
          <a:xfrm>
            <a:off x="10046495" y="4822120"/>
            <a:ext cx="353803" cy="388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636C3423-D91A-D97B-07B2-63AA2FC0F103}"/>
              </a:ext>
            </a:extLst>
          </p:cNvPr>
          <p:cNvCxnSpPr>
            <a:cxnSpLocks/>
          </p:cNvCxnSpPr>
          <p:nvPr/>
        </p:nvCxnSpPr>
        <p:spPr>
          <a:xfrm flipV="1">
            <a:off x="9669161" y="5138115"/>
            <a:ext cx="353802" cy="1031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08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0C3F29-1DAC-E24B-69A2-0BC54D1E30BE}"/>
              </a:ext>
            </a:extLst>
          </p:cNvPr>
          <p:cNvSpPr>
            <a:spLocks noGrp="1"/>
          </p:cNvSpPr>
          <p:nvPr>
            <p:ph type="title"/>
          </p:nvPr>
        </p:nvSpPr>
        <p:spPr>
          <a:xfrm>
            <a:off x="838200" y="116767"/>
            <a:ext cx="10515600" cy="1260957"/>
          </a:xfrm>
        </p:spPr>
        <p:txBody>
          <a:bodyPr>
            <a:normAutofit/>
          </a:bodyPr>
          <a:lstStyle/>
          <a:p>
            <a:pPr algn="ctr"/>
            <a:r>
              <a:rPr lang="fr-FR" sz="2800" b="1" dirty="0">
                <a:solidFill>
                  <a:schemeClr val="accent6">
                    <a:lumMod val="75000"/>
                  </a:schemeClr>
                </a:solidFill>
              </a:rPr>
              <a:t>CONTENU DU CATALOGUE</a:t>
            </a:r>
            <a:br>
              <a:rPr lang="fr-FR" sz="2800" b="1" dirty="0">
                <a:solidFill>
                  <a:schemeClr val="accent6">
                    <a:lumMod val="75000"/>
                  </a:schemeClr>
                </a:solidFill>
              </a:rPr>
            </a:br>
            <a:r>
              <a:rPr lang="fr-FR" sz="2800" b="1" dirty="0">
                <a:solidFill>
                  <a:schemeClr val="accent6">
                    <a:lumMod val="75000"/>
                  </a:schemeClr>
                </a:solidFill>
              </a:rPr>
              <a:t>Il reprend les étapes du cheminement dans l’OFS :</a:t>
            </a:r>
          </a:p>
        </p:txBody>
      </p:sp>
      <p:sp>
        <p:nvSpPr>
          <p:cNvPr id="6" name="Espace réservé du contenu 2">
            <a:extLst>
              <a:ext uri="{FF2B5EF4-FFF2-40B4-BE49-F238E27FC236}">
                <a16:creationId xmlns:a16="http://schemas.microsoft.com/office/drawing/2014/main" id="{15639EC6-DE6F-FA69-1ECF-E70976430435}"/>
              </a:ext>
            </a:extLst>
          </p:cNvPr>
          <p:cNvSpPr>
            <a:spLocks noGrp="1"/>
          </p:cNvSpPr>
          <p:nvPr>
            <p:ph idx="1"/>
          </p:nvPr>
        </p:nvSpPr>
        <p:spPr>
          <a:xfrm>
            <a:off x="691444" y="1377724"/>
            <a:ext cx="10515600" cy="5034366"/>
          </a:xfrm>
        </p:spPr>
        <p:txBody>
          <a:bodyPr>
            <a:normAutofit fontScale="92500"/>
          </a:bodyPr>
          <a:lstStyle/>
          <a:p>
            <a:pPr marL="0" indent="0">
              <a:buNone/>
            </a:pPr>
            <a:r>
              <a:rPr lang="fr-FR" sz="1700" b="1" i="0" u="none" strike="noStrike" dirty="0">
                <a:solidFill>
                  <a:srgbClr val="955251"/>
                </a:solidFill>
                <a:effectLst/>
                <a:latin typeface="Arial" panose="020B0604020202020204" pitchFamily="34" charset="0"/>
                <a:cs typeface="Arial" panose="020B0604020202020204" pitchFamily="34" charset="0"/>
                <a:hlinkClick r:id="rId3"/>
              </a:rPr>
              <a:t>1. Parcours découverte de la spiritualité franciscaine</a:t>
            </a:r>
            <a:endParaRPr lang="fr-FR" sz="1700" b="0" i="1" dirty="0">
              <a:solidFill>
                <a:srgbClr val="993300"/>
              </a:solidFill>
              <a:effectLst/>
              <a:latin typeface="Arial" panose="020B0604020202020204" pitchFamily="34" charset="0"/>
              <a:cs typeface="Arial" panose="020B0604020202020204" pitchFamily="34" charset="0"/>
            </a:endParaRPr>
          </a:p>
          <a:p>
            <a:pPr marL="0" indent="0">
              <a:buNone/>
            </a:pPr>
            <a:r>
              <a:rPr lang="fr-FR" sz="1400" b="0" i="1" dirty="0">
                <a:solidFill>
                  <a:srgbClr val="993300"/>
                </a:solidFill>
                <a:effectLst/>
                <a:latin typeface="Arial" panose="020B0604020202020204" pitchFamily="34" charset="0"/>
                <a:cs typeface="Arial" panose="020B0604020202020204" pitchFamily="34" charset="0"/>
              </a:rPr>
              <a:t>Ces parcours s’adressent à tout public souhaitant découvrir St François et sa spiritualité.</a:t>
            </a:r>
          </a:p>
          <a:p>
            <a:pPr marL="0" indent="0">
              <a:buNone/>
            </a:pPr>
            <a:r>
              <a:rPr lang="fr-FR" sz="1700" b="1" i="0" u="none" strike="noStrike" dirty="0">
                <a:solidFill>
                  <a:srgbClr val="333333"/>
                </a:solidFill>
                <a:effectLst/>
                <a:latin typeface="Arial" panose="020B0604020202020204" pitchFamily="34" charset="0"/>
                <a:cs typeface="Arial" panose="020B0604020202020204" pitchFamily="34" charset="0"/>
                <a:hlinkClick r:id="rId3"/>
              </a:rPr>
              <a:t>2. Temps d'initiation et de début de discernement de la vocation</a:t>
            </a:r>
            <a:endParaRPr lang="fr-FR" sz="1700" i="1" u="none" strike="noStrike" dirty="0">
              <a:solidFill>
                <a:srgbClr val="993300"/>
              </a:solidFill>
              <a:latin typeface="Arial" panose="020B0604020202020204" pitchFamily="34" charset="0"/>
              <a:cs typeface="Arial" panose="020B0604020202020204" pitchFamily="34" charset="0"/>
            </a:endParaRPr>
          </a:p>
          <a:p>
            <a:pPr marL="0" indent="0">
              <a:buNone/>
            </a:pPr>
            <a:r>
              <a:rPr lang="fr-FR" sz="1400" b="0" i="1" dirty="0">
                <a:solidFill>
                  <a:srgbClr val="993300"/>
                </a:solidFill>
                <a:effectLst/>
                <a:latin typeface="Arial" panose="020B0604020202020204" pitchFamily="34" charset="0"/>
                <a:cs typeface="Arial" panose="020B0604020202020204" pitchFamily="34" charset="0"/>
              </a:rPr>
              <a:t>Pour des personnes qui partagent déjà la vie d’une Fraternité soit à la suite de la participation à un parcours découverte soit à la suite d’une invitation,  d’une rencontre ou d’une initiative personnelle. Dans ce dernier cas, pour permettre à l’aspirant de découvrir St François et l’OFS</a:t>
            </a:r>
          </a:p>
          <a:p>
            <a:pPr marL="0" indent="0">
              <a:buNone/>
            </a:pPr>
            <a:r>
              <a:rPr lang="fr-FR" sz="1600" b="1" i="0" u="none" strike="noStrike" dirty="0">
                <a:solidFill>
                  <a:srgbClr val="333333"/>
                </a:solidFill>
                <a:effectLst/>
                <a:latin typeface="Arial" panose="020B0604020202020204" pitchFamily="34" charset="0"/>
                <a:cs typeface="Arial" panose="020B0604020202020204" pitchFamily="34" charset="0"/>
                <a:hlinkClick r:id="rId3"/>
              </a:rPr>
              <a:t>3. Parcours vers un engagement dans l’OFS</a:t>
            </a:r>
            <a:endParaRPr lang="fr-FR" sz="1600" i="1" u="none" strike="noStrike" dirty="0">
              <a:solidFill>
                <a:srgbClr val="993300"/>
              </a:solidFill>
              <a:latin typeface="Arial" panose="020B0604020202020204" pitchFamily="34" charset="0"/>
              <a:cs typeface="Arial" panose="020B0604020202020204" pitchFamily="34" charset="0"/>
            </a:endParaRPr>
          </a:p>
          <a:p>
            <a:pPr marL="0" indent="0">
              <a:buNone/>
            </a:pPr>
            <a:r>
              <a:rPr lang="fr-FR" sz="1400" b="0" i="1" dirty="0">
                <a:solidFill>
                  <a:srgbClr val="993300"/>
                </a:solidFill>
                <a:effectLst/>
                <a:latin typeface="Arial" panose="020B0604020202020204" pitchFamily="34" charset="0"/>
                <a:cs typeface="Arial" panose="020B0604020202020204" pitchFamily="34" charset="0"/>
              </a:rPr>
              <a:t>Pour des personnes qui veulent approfondir  leur parcours franciscain, jusqu’à leur engagement ou promesse de vie  évangélique </a:t>
            </a:r>
          </a:p>
          <a:p>
            <a:pPr marL="0" indent="0">
              <a:buNone/>
            </a:pPr>
            <a:r>
              <a:rPr lang="fr-FR" sz="1600" b="1" i="0" u="none" strike="noStrike" dirty="0">
                <a:solidFill>
                  <a:srgbClr val="8E4533"/>
                </a:solidFill>
                <a:effectLst/>
                <a:latin typeface="Arial" panose="020B0604020202020204" pitchFamily="34" charset="0"/>
                <a:cs typeface="Arial" panose="020B0604020202020204" pitchFamily="34" charset="0"/>
                <a:hlinkClick r:id="rId3"/>
              </a:rPr>
              <a:t>4. Formation permanente pour tous les membres des fraternités</a:t>
            </a:r>
            <a:endParaRPr lang="fr-FR" sz="1600" i="1" u="none" strike="noStrike" dirty="0">
              <a:solidFill>
                <a:srgbClr val="993300"/>
              </a:solidFill>
              <a:latin typeface="Arial" panose="020B0604020202020204" pitchFamily="34" charset="0"/>
              <a:cs typeface="Arial" panose="020B0604020202020204" pitchFamily="34" charset="0"/>
            </a:endParaRPr>
          </a:p>
          <a:p>
            <a:pPr algn="l"/>
            <a:r>
              <a:rPr lang="fr-FR" sz="1400" i="1" dirty="0">
                <a:solidFill>
                  <a:schemeClr val="accent2">
                    <a:lumMod val="50000"/>
                  </a:schemeClr>
                </a:solidFill>
                <a:effectLst/>
                <a:latin typeface="Arial" panose="020B0604020202020204" pitchFamily="34" charset="0"/>
                <a:cs typeface="Arial" panose="020B0604020202020204" pitchFamily="34" charset="0"/>
              </a:rPr>
              <a:t>La formation permanente a pour but, notamment par des cours, des rencontres et  des échanges d’expériences, d’aider tous les frères à</a:t>
            </a:r>
          </a:p>
          <a:p>
            <a:pPr lvl="1"/>
            <a:r>
              <a:rPr lang="fr-FR" sz="1400" i="1" dirty="0">
                <a:solidFill>
                  <a:schemeClr val="accent2">
                    <a:lumMod val="50000"/>
                  </a:schemeClr>
                </a:solidFill>
                <a:effectLst/>
                <a:latin typeface="Arial" panose="020B0604020202020204" pitchFamily="34" charset="0"/>
                <a:cs typeface="Arial" panose="020B0604020202020204" pitchFamily="34" charset="0"/>
              </a:rPr>
              <a:t>Ecouter et méditer la Parole de Dieu en passant de l’Evangile à la  vie et de la vie à l’Evangile ;</a:t>
            </a:r>
          </a:p>
          <a:p>
            <a:pPr lvl="1"/>
            <a:r>
              <a:rPr lang="fr-FR" sz="1400" i="1" dirty="0">
                <a:solidFill>
                  <a:schemeClr val="accent2">
                    <a:lumMod val="50000"/>
                  </a:schemeClr>
                </a:solidFill>
                <a:latin typeface="Arial" panose="020B0604020202020204" pitchFamily="34" charset="0"/>
                <a:cs typeface="Arial" panose="020B0604020202020204" pitchFamily="34" charset="0"/>
              </a:rPr>
              <a:t>R</a:t>
            </a:r>
            <a:r>
              <a:rPr lang="fr-FR" sz="1400" i="1" dirty="0">
                <a:solidFill>
                  <a:schemeClr val="accent2">
                    <a:lumMod val="50000"/>
                  </a:schemeClr>
                </a:solidFill>
                <a:effectLst/>
                <a:latin typeface="Arial" panose="020B0604020202020204" pitchFamily="34" charset="0"/>
                <a:cs typeface="Arial" panose="020B0604020202020204" pitchFamily="34" charset="0"/>
              </a:rPr>
              <a:t>éfléchir, éclairés par la foi et les documents du Magistère, sur les événements dans l’Eglise et la société, et à prendre des positions cohérentes</a:t>
            </a:r>
          </a:p>
          <a:p>
            <a:pPr lvl="1"/>
            <a:r>
              <a:rPr lang="fr-FR" sz="1400" i="1" dirty="0">
                <a:solidFill>
                  <a:schemeClr val="accent2">
                    <a:lumMod val="50000"/>
                  </a:schemeClr>
                </a:solidFill>
                <a:effectLst/>
                <a:latin typeface="Arial" panose="020B0604020202020204" pitchFamily="34" charset="0"/>
                <a:cs typeface="Arial" panose="020B0604020202020204" pitchFamily="34" charset="0"/>
              </a:rPr>
              <a:t>Actualiser et approfondir sa vocation franciscaine par l’étude  des écrits de St François, de Sainte Claire  et des auteurs franciscains.</a:t>
            </a:r>
            <a:endParaRPr lang="fr-FR" sz="1600" b="1" i="1" dirty="0">
              <a:solidFill>
                <a:srgbClr val="555555"/>
              </a:solidFill>
              <a:latin typeface="Arial" panose="020B0604020202020204" pitchFamily="34" charset="0"/>
              <a:cs typeface="Arial" panose="020B0604020202020204" pitchFamily="34" charset="0"/>
            </a:endParaRPr>
          </a:p>
          <a:p>
            <a:pPr marL="0" indent="0">
              <a:buNone/>
            </a:pPr>
            <a:r>
              <a:rPr lang="fr-FR" sz="1600" b="1" i="0" u="none" strike="noStrike" dirty="0">
                <a:solidFill>
                  <a:srgbClr val="8E4533"/>
                </a:solidFill>
                <a:effectLst/>
                <a:latin typeface="Arial" panose="020B0604020202020204" pitchFamily="34" charset="0"/>
                <a:cs typeface="Arial" panose="020B0604020202020204" pitchFamily="34" charset="0"/>
                <a:hlinkClick r:id="rId3"/>
              </a:rPr>
              <a:t>5. Formation pour les personnes en responsabilité ou en devenir </a:t>
            </a:r>
            <a:endParaRPr lang="fr-FR" sz="1600" b="0" i="0" dirty="0">
              <a:solidFill>
                <a:srgbClr val="555555"/>
              </a:solidFill>
              <a:effectLst/>
              <a:latin typeface="Arial" panose="020B0604020202020204" pitchFamily="34" charset="0"/>
              <a:cs typeface="Arial" panose="020B0604020202020204" pitchFamily="34" charset="0"/>
            </a:endParaRPr>
          </a:p>
          <a:p>
            <a:pPr marL="0" indent="0">
              <a:buNone/>
            </a:pPr>
            <a:r>
              <a:rPr lang="fr-FR" sz="1400" b="0" i="1" dirty="0">
                <a:solidFill>
                  <a:srgbClr val="993300"/>
                </a:solidFill>
                <a:effectLst/>
                <a:latin typeface="Arial" panose="020B0604020202020204" pitchFamily="34" charset="0"/>
                <a:cs typeface="Arial" panose="020B0604020202020204" pitchFamily="34" charset="0"/>
              </a:rPr>
              <a:t>Pour accompagner les responsables de fraternités </a:t>
            </a:r>
            <a:r>
              <a:rPr lang="fr-FR" sz="1400" i="1" dirty="0">
                <a:solidFill>
                  <a:srgbClr val="993300"/>
                </a:solidFill>
                <a:latin typeface="Arial" panose="020B0604020202020204" pitchFamily="34" charset="0"/>
                <a:cs typeface="Arial" panose="020B0604020202020204" pitchFamily="34" charset="0"/>
              </a:rPr>
              <a:t>ou animateurs de parcours découverte</a:t>
            </a:r>
            <a:r>
              <a:rPr lang="fr-FR" sz="1400" b="0" i="1" dirty="0">
                <a:solidFill>
                  <a:srgbClr val="993300"/>
                </a:solidFill>
                <a:effectLst/>
                <a:latin typeface="Arial" panose="020B0604020202020204" pitchFamily="34" charset="0"/>
                <a:cs typeface="Arial" panose="020B0604020202020204" pitchFamily="34" charset="0"/>
              </a:rPr>
              <a:t> </a:t>
            </a:r>
            <a:endParaRPr lang="fr-FR" sz="2000" b="0" i="0" dirty="0">
              <a:solidFill>
                <a:srgbClr val="555555"/>
              </a:solidFill>
              <a:effectLst/>
              <a:latin typeface="Alegreya Sans"/>
            </a:endParaRPr>
          </a:p>
          <a:p>
            <a:pPr marL="0" indent="0">
              <a:buNone/>
            </a:pPr>
            <a:r>
              <a:rPr lang="fr-FR" sz="2200" i="1" dirty="0">
                <a:effectLst>
                  <a:outerShdw blurRad="38100" dist="38100" dir="2700000" algn="tl">
                    <a:srgbClr val="000000">
                      <a:alpha val="43137"/>
                    </a:srgbClr>
                  </a:outerShdw>
                </a:effectLst>
              </a:rPr>
              <a:t>PS : A noter que le contenu de chaque partie peut être utilisé à d’autres fins selon les cas</a:t>
            </a:r>
            <a:r>
              <a:rPr lang="fr-FR" sz="3200" i="1" dirty="0"/>
              <a:t> </a:t>
            </a:r>
          </a:p>
        </p:txBody>
      </p:sp>
    </p:spTree>
    <p:extLst>
      <p:ext uri="{BB962C8B-B14F-4D97-AF65-F5344CB8AC3E}">
        <p14:creationId xmlns:p14="http://schemas.microsoft.com/office/powerpoint/2010/main" val="2066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a:extLst>
              <a:ext uri="{FF2B5EF4-FFF2-40B4-BE49-F238E27FC236}">
                <a16:creationId xmlns:a16="http://schemas.microsoft.com/office/drawing/2014/main" id="{3A151776-1A57-779B-EE9D-8016F5E0AEFA}"/>
              </a:ext>
            </a:extLst>
          </p:cNvPr>
          <p:cNvPicPr>
            <a:picLocks noGrp="1" noChangeAspect="1"/>
          </p:cNvPicPr>
          <p:nvPr>
            <p:ph idx="1"/>
          </p:nvPr>
        </p:nvPicPr>
        <p:blipFill rotWithShape="1">
          <a:blip r:embed="rId2"/>
          <a:srcRect r="11215"/>
          <a:stretch/>
        </p:blipFill>
        <p:spPr>
          <a:xfrm>
            <a:off x="1362397" y="1702619"/>
            <a:ext cx="8137197" cy="5155381"/>
          </a:xfrm>
          <a:prstGeom prst="rect">
            <a:avLst/>
          </a:prstGeom>
        </p:spPr>
      </p:pic>
      <p:sp>
        <p:nvSpPr>
          <p:cNvPr id="6" name="Titre 5">
            <a:extLst>
              <a:ext uri="{FF2B5EF4-FFF2-40B4-BE49-F238E27FC236}">
                <a16:creationId xmlns:a16="http://schemas.microsoft.com/office/drawing/2014/main" id="{9A1B4DE2-82F1-EDAF-5A2C-2A12D219A92D}"/>
              </a:ext>
            </a:extLst>
          </p:cNvPr>
          <p:cNvSpPr>
            <a:spLocks noGrp="1"/>
          </p:cNvSpPr>
          <p:nvPr>
            <p:ph type="title"/>
          </p:nvPr>
        </p:nvSpPr>
        <p:spPr>
          <a:xfrm>
            <a:off x="838200" y="365125"/>
            <a:ext cx="10515600" cy="1113719"/>
          </a:xfrm>
        </p:spPr>
        <p:txBody>
          <a:bodyPr>
            <a:normAutofit/>
          </a:bodyPr>
          <a:lstStyle/>
          <a:p>
            <a:pPr algn="ctr"/>
            <a:r>
              <a:rPr lang="fr-FR" sz="2800" b="1" dirty="0">
                <a:solidFill>
                  <a:schemeClr val="accent6">
                    <a:lumMod val="75000"/>
                  </a:schemeClr>
                </a:solidFill>
              </a:rPr>
              <a:t>CONTENU D’UNE PARTIE</a:t>
            </a:r>
            <a:br>
              <a:rPr lang="fr-FR" sz="2800" b="1" dirty="0">
                <a:solidFill>
                  <a:schemeClr val="accent6">
                    <a:lumMod val="75000"/>
                  </a:schemeClr>
                </a:solidFill>
              </a:rPr>
            </a:br>
            <a:r>
              <a:rPr lang="fr-FR" sz="2800" b="1" dirty="0">
                <a:solidFill>
                  <a:schemeClr val="accent6">
                    <a:lumMod val="75000"/>
                  </a:schemeClr>
                </a:solidFill>
              </a:rPr>
              <a:t>Commence par le contenu des constitutions, puis les propositions </a:t>
            </a:r>
          </a:p>
        </p:txBody>
      </p:sp>
    </p:spTree>
    <p:extLst>
      <p:ext uri="{BB962C8B-B14F-4D97-AF65-F5344CB8AC3E}">
        <p14:creationId xmlns:p14="http://schemas.microsoft.com/office/powerpoint/2010/main" val="108861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BCA02-FA9C-3919-F361-59032E9195F3}"/>
              </a:ext>
            </a:extLst>
          </p:cNvPr>
          <p:cNvSpPr>
            <a:spLocks noGrp="1"/>
          </p:cNvSpPr>
          <p:nvPr>
            <p:ph type="title"/>
          </p:nvPr>
        </p:nvSpPr>
        <p:spPr>
          <a:xfrm>
            <a:off x="838200" y="365126"/>
            <a:ext cx="10515600" cy="739774"/>
          </a:xfrm>
        </p:spPr>
        <p:txBody>
          <a:bodyPr>
            <a:noAutofit/>
          </a:bodyPr>
          <a:lstStyle/>
          <a:p>
            <a:pPr algn="ctr"/>
            <a:r>
              <a:rPr lang="fr-FR" sz="2800" b="1" dirty="0">
                <a:solidFill>
                  <a:schemeClr val="accent6">
                    <a:lumMod val="75000"/>
                  </a:schemeClr>
                </a:solidFill>
              </a:rPr>
              <a:t>Pour chaque rubrique, une fiche de présentation est proposée : </a:t>
            </a:r>
          </a:p>
        </p:txBody>
      </p:sp>
      <p:pic>
        <p:nvPicPr>
          <p:cNvPr id="4" name="Image 3">
            <a:extLst>
              <a:ext uri="{FF2B5EF4-FFF2-40B4-BE49-F238E27FC236}">
                <a16:creationId xmlns:a16="http://schemas.microsoft.com/office/drawing/2014/main" id="{E72439ED-406C-718F-8967-8B4AFB46C0F7}"/>
              </a:ext>
            </a:extLst>
          </p:cNvPr>
          <p:cNvPicPr>
            <a:picLocks noChangeAspect="1"/>
          </p:cNvPicPr>
          <p:nvPr/>
        </p:nvPicPr>
        <p:blipFill>
          <a:blip r:embed="rId3"/>
          <a:stretch>
            <a:fillRect/>
          </a:stretch>
        </p:blipFill>
        <p:spPr>
          <a:xfrm>
            <a:off x="596195" y="1154251"/>
            <a:ext cx="5829300" cy="5848350"/>
          </a:xfrm>
          <a:prstGeom prst="rect">
            <a:avLst/>
          </a:prstGeom>
        </p:spPr>
      </p:pic>
      <p:sp>
        <p:nvSpPr>
          <p:cNvPr id="8" name="ZoneTexte 7">
            <a:extLst>
              <a:ext uri="{FF2B5EF4-FFF2-40B4-BE49-F238E27FC236}">
                <a16:creationId xmlns:a16="http://schemas.microsoft.com/office/drawing/2014/main" id="{2AA2625B-FC09-2A9F-EDBB-7CC908435789}"/>
              </a:ext>
            </a:extLst>
          </p:cNvPr>
          <p:cNvSpPr txBox="1"/>
          <p:nvPr/>
        </p:nvSpPr>
        <p:spPr>
          <a:xfrm>
            <a:off x="6570133" y="2271594"/>
            <a:ext cx="5215467" cy="2862322"/>
          </a:xfrm>
          <a:prstGeom prst="rect">
            <a:avLst/>
          </a:prstGeom>
          <a:noFill/>
        </p:spPr>
        <p:txBody>
          <a:bodyPr wrap="square">
            <a:spAutoFit/>
          </a:bodyPr>
          <a:lstStyle/>
          <a:p>
            <a:r>
              <a:rPr lang="fr-FR" dirty="0"/>
              <a:t>Toutes les fiches de présentation sont faites sur le même modèle.</a:t>
            </a:r>
          </a:p>
          <a:p>
            <a:r>
              <a:rPr lang="fr-FR" dirty="0"/>
              <a:t>Elles décrivent le public concerné, un aperçu du programme, la pédagogie et les méthodes</a:t>
            </a:r>
          </a:p>
          <a:p>
            <a:r>
              <a:rPr lang="fr-FR" dirty="0"/>
              <a:t>On indique le(s) concepteur(s) animateur(s) de la formation, qui pourront donner ensuite des informations supplémentaires sur le parcours ou orienter vers des personnes qui l’ont expérimenté.</a:t>
            </a:r>
          </a:p>
          <a:p>
            <a:r>
              <a:rPr lang="fr-FR" dirty="0"/>
              <a:t>On indique également les coordonnées de la région (ministre, site internet)</a:t>
            </a:r>
          </a:p>
        </p:txBody>
      </p:sp>
    </p:spTree>
    <p:extLst>
      <p:ext uri="{BB962C8B-B14F-4D97-AF65-F5344CB8AC3E}">
        <p14:creationId xmlns:p14="http://schemas.microsoft.com/office/powerpoint/2010/main" val="21186601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Grand écran</PresentationFormat>
  <Paragraphs>98</Paragraphs>
  <Slides>16</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Alegreya Sans</vt:lpstr>
      <vt:lpstr>Arial</vt:lpstr>
      <vt:lpstr>Calibri</vt:lpstr>
      <vt:lpstr>Calibri Light</vt:lpstr>
      <vt:lpstr>Thème Office</vt:lpstr>
      <vt:lpstr>Catalogue des formations des fraternités franciscaines séculières</vt:lpstr>
      <vt:lpstr>Qu’entend-on par « formation » pour les fraternités franciscaines ?</vt:lpstr>
      <vt:lpstr>Présentation PowerPoint</vt:lpstr>
      <vt:lpstr>Consignes Zoom</vt:lpstr>
      <vt:lpstr>Présentation PowerPoint</vt:lpstr>
      <vt:lpstr>UTILISATION PRATIQUE</vt:lpstr>
      <vt:lpstr>CONTENU DU CATALOGUE Il reprend les étapes du cheminement dans l’OFS :</vt:lpstr>
      <vt:lpstr>CONTENU D’UNE PARTIE Commence par le contenu des constitutions, puis les propositions </vt:lpstr>
      <vt:lpstr>Pour chaque rubrique, une fiche de présentation est proposée : </vt:lpstr>
      <vt:lpstr>Détail des outils (ici Exemple du parcours découverte Rhône Alpes)</vt:lpstr>
      <vt:lpstr>À la fin de chaque partie, il y a un onglet : « Outils » qu’il faut aussi développer pour en voir le contenu.</vt:lpstr>
      <vt:lpstr>CONTENU DE CHAQUE PARTIE - 1</vt:lpstr>
      <vt:lpstr>CONTENU DE CHAQUE PARTIE - 2</vt:lpstr>
      <vt:lpstr>CONTENU DE CHAQUE PARTIE - 3</vt:lpstr>
      <vt:lpstr>CONTENU DE CHAQUE PARTIE - 4</vt:lpstr>
      <vt:lpstr>CONTENU DE CHAQUE PARTIE - 5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Marie-Cécile CLAUDE</dc:creator>
  <cp:lastModifiedBy>Marie Fleury</cp:lastModifiedBy>
  <cp:revision>29</cp:revision>
  <dcterms:created xsi:type="dcterms:W3CDTF">2022-11-12T18:35:01Z</dcterms:created>
  <dcterms:modified xsi:type="dcterms:W3CDTF">2023-12-19T18:01:42Z</dcterms:modified>
</cp:coreProperties>
</file>