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7" r:id="rId5"/>
    <p:sldId id="265" r:id="rId6"/>
    <p:sldId id="272" r:id="rId7"/>
    <p:sldId id="274" r:id="rId8"/>
    <p:sldId id="273" r:id="rId9"/>
    <p:sldId id="276" r:id="rId10"/>
    <p:sldId id="275" r:id="rId11"/>
    <p:sldId id="270" r:id="rId12"/>
    <p:sldId id="269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6" autoAdjust="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4CE255B-57E0-4C6F-8D33-466172719C7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479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8840" tIns="39600" rIns="78840" bIns="3960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30DA58-0159-4A8C-AA75-1DFAEF51F47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520" y="0"/>
            <a:ext cx="2976479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8840" tIns="39600" rIns="78840" bIns="3960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CB2FEC-877D-4594-95CC-2BE32433E35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6479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8840" tIns="39600" rIns="78840" bIns="396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877AC-DE7C-4AE0-8242-BADA0C3726E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520" y="8686800"/>
            <a:ext cx="2976479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8840" tIns="39600" rIns="78840" bIns="396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7E1B6E4-FB42-4BE4-AA2B-BC408579B7AB}" type="slidenum">
              <a:t>‹N°›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59963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C89B16B-A7BC-4E77-B28C-1BC257D5158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DBB3AD-3035-4322-B4FF-BEF886B89A1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4FC2BDE6-C9D4-4B24-9795-C9990269CC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399" cy="30859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516A3D8E-0048-440E-822F-CA01775C7A9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400639"/>
            <a:ext cx="5486399" cy="36003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F2303E-23F5-450A-B732-6EF67BF2D98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812E06-74D8-4BE6-B315-834DFDB0F2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46637CA-5C1D-4DCA-854D-021A39F9E2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33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Lucida Sans Unicode" pitchFamily="2"/>
        <a:cs typeface="Mangal" pitchFamily="2"/>
      </a:defRPr>
    </a:lvl1pPr>
    <a:lvl2pPr marL="457200" marR="0" lvl="1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Lucida Sans Unicode" pitchFamily="2"/>
        <a:cs typeface="Mangal" pitchFamily="2"/>
      </a:defRPr>
    </a:lvl2pPr>
    <a:lvl3pPr marL="914400" marR="0" lvl="2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Lucida Sans Unicode" pitchFamily="2"/>
        <a:cs typeface="Mangal" pitchFamily="2"/>
      </a:defRPr>
    </a:lvl3pPr>
    <a:lvl4pPr marL="1370159" marR="0" lvl="3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Lucida Sans Unicode" pitchFamily="2"/>
        <a:cs typeface="Mangal" pitchFamily="2"/>
      </a:defRPr>
    </a:lvl4pPr>
    <a:lvl5pPr marL="1828800" marR="0" lvl="4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Lucida Sans Unicode" pitchFamily="2"/>
        <a:cs typeface="Mang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2">
            <a:extLst>
              <a:ext uri="{FF2B5EF4-FFF2-40B4-BE49-F238E27FC236}">
                <a16:creationId xmlns:a16="http://schemas.microsoft.com/office/drawing/2014/main" id="{860C0667-33FE-448E-83A9-A1CDDB2FEB7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C014ECF4-7193-4677-949D-17B8DA725BA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BDE2ABA3-56B7-422B-94A2-33A8E339FCA1}" type="slidenum">
              <a:t>1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D6B0800D-919B-4DA0-BEF6-9E74EC904DE4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E7B6E50E-1ECF-47E0-B99E-6DAA7852BC99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3B52C656-DF06-4A5C-BEC5-036E18372F77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F5D2DAC-4FA8-4CAD-8A35-E018AFFFDBF9}" type="slidenum">
              <a:t>1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13771605-6E0A-4ABB-8205-DB308E580D8A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0FB2CE7-9F4C-4C4C-837A-79B64D367C02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49445EBC-A9DC-490D-B394-092F80328C97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89227951-2052-41DF-8D23-3922D30AB51C}" type="slidenum">
              <a:t>1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422CB437-E1DE-4AA5-9A21-7F34752DC6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D8923C00-1F50-41B4-8149-B128C9C528A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fr-FR" sz="2000"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AAC9BC97-0D7E-4B6E-A6F0-87A40CA2F252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9715C8E-DD8E-4865-A29F-FA8DC0E5085D}" type="slidenum">
              <a:t>1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12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12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12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4961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13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13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13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7697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2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2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3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3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3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3775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4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4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4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683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5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5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5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73912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6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6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6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57500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7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7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7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70209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8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8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8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5334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360DCBE7-958E-4385-A7AD-EDCB11D64D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fld id="{CAC32972-48B1-4C13-A406-F3445C455213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2EFE266D-2F70-4DDC-9A14-0BE0D999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fld id="{80182E22-83BB-498A-A53E-71C74774169E}" type="slidenum">
              <a:t>11</a:t>
            </a:fld>
            <a:endParaRPr lang="fr-FR"/>
          </a:p>
        </p:txBody>
      </p:sp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A300C683-E5BB-49D2-8AF5-EBF4803221B9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E9E71-EEBF-42F5-B7DD-05A8FE94F811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Lucida Sans Unicode" pitchFamily="34"/>
                <a:cs typeface="Tahoma" pitchFamily="34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6743F252-BE0B-4937-94B7-BBD56DC62640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6FFBA52-E300-428C-9EE8-F7F75F68A783}" type="slidenum">
              <a:t>11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34"/>
              <a:ea typeface="Lucida Sans Unicode" pitchFamily="34"/>
              <a:cs typeface="Tahoma" pitchFamily="34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0EA0D103-BB9E-4D4A-AC53-F9D97BE7DAB6}"/>
              </a:ext>
            </a:extLst>
          </p:cNvPr>
          <p:cNvSpPr txBox="1"/>
          <p:nvPr/>
        </p:nvSpPr>
        <p:spPr>
          <a:xfrm>
            <a:off x="3884759" y="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1B51896-9A87-4AE9-B7B8-68242630EBA6}" type="datetime1">
              <a:rPr lang="fr-FR" sz="1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26/01/2022</a:t>
            </a:fld>
            <a:endParaRPr lang="fr-FR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9ABB40A3-993A-45B6-9338-CB4CA307E1FD}"/>
              </a:ext>
            </a:extLst>
          </p:cNvPr>
          <p:cNvSpPr txBox="1"/>
          <p:nvPr/>
        </p:nvSpPr>
        <p:spPr>
          <a:xfrm>
            <a:off x="3884759" y="8685360"/>
            <a:ext cx="2971800" cy="458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7667768-CD0F-45D6-8B26-7E7C50EB3ADE}" type="slidenum">
              <a:t>11</a:t>
            </a:fld>
            <a:endParaRPr lang="fr-FR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0C35C2D0-66FF-4B2A-BD00-55D9442EEC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2E1DF9B8-80A0-47C6-A8D0-9152AE14AF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lvl="0"/>
            <a:endParaRPr lang="fr-FR" sz="2000" dirty="0"/>
          </a:p>
          <a:p>
            <a:pPr marL="216000" lvl="0" indent="-216000" hangingPunct="0"/>
            <a:endParaRPr lang="fr-FR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8999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C8BD-C089-488F-A66D-1D419D9A4C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71599" y="1803240"/>
            <a:ext cx="9448920" cy="1825200"/>
          </a:xfrm>
        </p:spPr>
        <p:txBody>
          <a:bodyPr anchor="b"/>
          <a:lstStyle>
            <a:lvl1pPr algn="l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8F247-D56B-4EB6-806B-071AE1F4CE7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599" y="3632040"/>
            <a:ext cx="9448920" cy="685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u texte 7">
            <a:extLst>
              <a:ext uri="{FF2B5EF4-FFF2-40B4-BE49-F238E27FC236}">
                <a16:creationId xmlns:a16="http://schemas.microsoft.com/office/drawing/2014/main" id="{4460BF04-52D3-4AD7-8755-BE0EB37A8B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buNone/>
              <a:defRPr sz="3200">
                <a:latin typeface="Arial" pitchFamily="18"/>
                <a:ea typeface="Microsoft YaHei" pitchFamily="2"/>
                <a:cs typeface="Arial Unicode M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19C23F-1FEF-41DB-BAC6-EA2B23568C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908839" y="4314960"/>
            <a:ext cx="2911320" cy="374760"/>
          </a:xfrm>
        </p:spPr>
        <p:txBody>
          <a:bodyPr/>
          <a:lstStyle>
            <a:lvl1pPr>
              <a:defRPr/>
            </a:lvl1pPr>
          </a:lstStyle>
          <a:p>
            <a:pPr lvl="0"/>
            <a:fld id="{0BE1089B-0147-4C0F-A9EF-4D8ADC20A040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DE184D-16BB-42B4-901E-3398E50377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371599" y="4324320"/>
            <a:ext cx="6400799" cy="365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AA7E93-FFC8-47C2-9823-B5B11BD908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077320" y="1430280"/>
            <a:ext cx="2743199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70EBB01E-8517-4C57-8A29-CD9B03B29C1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840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8F84-BB66-4A14-8F35-3319A12CEF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4697279"/>
            <a:ext cx="10821960" cy="819359"/>
          </a:xfrm>
        </p:spPr>
        <p:txBody>
          <a:bodyPr anchor="b"/>
          <a:lstStyle>
            <a:lvl1pPr algn="l"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FBCBFE-BBDC-4522-87A2-B14B75C44D6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1840" y="941399"/>
            <a:ext cx="10821960" cy="3478320"/>
          </a:xfrm>
        </p:spPr>
        <p:txBody>
          <a:bodyPr anchor="t"/>
          <a:lstStyle>
            <a:lvl1pPr algn="l">
              <a:spcBef>
                <a:spcPts val="1001"/>
              </a:spcBef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AF6C8-E8AC-4EF6-B05D-C5CC5C99F6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5516640"/>
            <a:ext cx="10820520" cy="702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7C3E7C-C61A-41C7-B089-84E0125EB2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6CBBC3-0F6D-4D3A-BF0D-76F237F37E46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A13713-B156-44E2-8EA3-C659B51028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ECAFED-00BB-4482-9468-0CE982208F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81389C-FB5E-41C1-8323-8D814377638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6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8" descr="C3-HD-BTM.png">
            <a:extLst>
              <a:ext uri="{FF2B5EF4-FFF2-40B4-BE49-F238E27FC236}">
                <a16:creationId xmlns:a16="http://schemas.microsoft.com/office/drawing/2014/main" id="{7329AE45-B65D-44FF-BE87-E818528ED32F}"/>
              </a:ext>
            </a:extLst>
          </p:cNvPr>
          <p:cNvSpPr/>
          <p:nvPr/>
        </p:nvSpPr>
        <p:spPr>
          <a:xfrm>
            <a:off x="0" y="4375080"/>
            <a:ext cx="12192119" cy="2482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2E26D30-76CB-4C89-951A-83141ADEFC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753480"/>
            <a:ext cx="10820520" cy="2802600"/>
          </a:xfrm>
        </p:spPr>
        <p:txBody>
          <a:bodyPr/>
          <a:lstStyle>
            <a:lvl1pPr algn="l"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B42BE-CC2A-4C99-B340-8F403F02202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24559" y="3648959"/>
            <a:ext cx="10130400" cy="999000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23164-C923-472E-95A7-15F3672295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815240" y="380880"/>
            <a:ext cx="290988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10327E73-CE93-4C72-84AB-4C099F9490F5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2BD36-5E6D-4898-A089-DBEED27A0E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85799" y="379440"/>
            <a:ext cx="6991199" cy="365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FD9DB-F807-4E76-822A-D828CB69DD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861560" y="380880"/>
            <a:ext cx="64440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F7B96475-9673-4773-83E7-B6B2CD338EC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3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0" descr="C3-HD-BTM.png">
            <a:extLst>
              <a:ext uri="{FF2B5EF4-FFF2-40B4-BE49-F238E27FC236}">
                <a16:creationId xmlns:a16="http://schemas.microsoft.com/office/drawing/2014/main" id="{349520E4-1E92-4219-BC8B-28C5F3C8B7D9}"/>
              </a:ext>
            </a:extLst>
          </p:cNvPr>
          <p:cNvSpPr/>
          <p:nvPr/>
        </p:nvSpPr>
        <p:spPr>
          <a:xfrm>
            <a:off x="0" y="4375080"/>
            <a:ext cx="12192119" cy="2482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30042258-7FA7-4B3B-9A8B-A43D11CEF912}"/>
              </a:ext>
            </a:extLst>
          </p:cNvPr>
          <p:cNvSpPr txBox="1"/>
          <p:nvPr/>
        </p:nvSpPr>
        <p:spPr>
          <a:xfrm>
            <a:off x="476280" y="933480"/>
            <a:ext cx="609480" cy="5842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entury Gothic" pitchFamily="18"/>
                <a:ea typeface="Lucida Sans Unicode" pitchFamily="2"/>
                <a:cs typeface="Mangal" pitchFamily="2"/>
              </a:rPr>
              <a:t>“</a:t>
            </a: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BF498357-45F1-43E7-8355-C1408B5428A8}"/>
              </a:ext>
            </a:extLst>
          </p:cNvPr>
          <p:cNvSpPr txBox="1"/>
          <p:nvPr/>
        </p:nvSpPr>
        <p:spPr>
          <a:xfrm>
            <a:off x="10983960" y="2701800"/>
            <a:ext cx="609480" cy="5842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Century Gothic" pitchFamily="18"/>
                <a:ea typeface="Lucida Sans Unicode" pitchFamily="2"/>
                <a:cs typeface="Mangal" pitchFamily="2"/>
              </a:rPr>
              <a:t>”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9802B8E-028C-4D32-AF55-8EA5E41FE6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559" y="753480"/>
            <a:ext cx="10151640" cy="2604600"/>
          </a:xfrm>
        </p:spPr>
        <p:txBody>
          <a:bodyPr/>
          <a:lstStyle>
            <a:lvl1pPr algn="l"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C47BA1E-141A-4866-A20F-596B99E9FB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03920" y="3365640"/>
            <a:ext cx="9592560" cy="44459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E77A50D-1A6F-4C59-969D-A6021253E65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24559" y="3960000"/>
            <a:ext cx="10151640" cy="680040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47C57C6-CF8B-464B-9377-187DE4B15E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815240" y="380880"/>
            <a:ext cx="290988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3D4E8B43-744B-4E57-B011-DFD5FE981777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12F3CB5-EED3-47D4-A26C-B24E4C7F38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85799" y="379440"/>
            <a:ext cx="6991199" cy="365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1D247F6-292B-4E74-A0DD-E6E95FE235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861560" y="380880"/>
            <a:ext cx="64440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BEDFFCCA-03F7-4879-8157-265760328BB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36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7" descr="C3-HD-BTM.png">
            <a:extLst>
              <a:ext uri="{FF2B5EF4-FFF2-40B4-BE49-F238E27FC236}">
                <a16:creationId xmlns:a16="http://schemas.microsoft.com/office/drawing/2014/main" id="{2E184EF6-9105-46D5-8D90-42D50B55DAF1}"/>
              </a:ext>
            </a:extLst>
          </p:cNvPr>
          <p:cNvSpPr/>
          <p:nvPr/>
        </p:nvSpPr>
        <p:spPr>
          <a:xfrm>
            <a:off x="0" y="4375080"/>
            <a:ext cx="12192119" cy="2482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61942E-347B-483F-983D-84FCAAB302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559" y="1124640"/>
            <a:ext cx="10146240" cy="2511720"/>
          </a:xfrm>
        </p:spPr>
        <p:txBody>
          <a:bodyPr anchor="b"/>
          <a:lstStyle>
            <a:lvl1pPr algn="l"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AA96E-A246-4150-965F-B832EF4AE0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24559" y="3648239"/>
            <a:ext cx="10144800" cy="99972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3DD42-30EA-4234-B26B-CA054C80AA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815240" y="379440"/>
            <a:ext cx="290988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AC5D3208-B7F6-431E-B413-4A205D5C5540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7F512-28E0-4C2D-80F1-0C4B9B260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85799" y="379440"/>
            <a:ext cx="6991199" cy="365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C79F1-96A1-4A5B-8F82-24D4E705DC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861560" y="380880"/>
            <a:ext cx="64440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9E5EA547-DEC9-48FC-845F-CBF9CDB8547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41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5f_5f_5f_a0_5f_5f_5f_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E18B1-69CB-499B-831D-46A06E975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95479" y="762120"/>
            <a:ext cx="8610480" cy="13039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132D2-5455-48D7-A13C-702DBEF895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2202119"/>
            <a:ext cx="3456359" cy="61740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2C0D1-1786-42A0-B88B-67DB0359FA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2904480"/>
            <a:ext cx="3456359" cy="331416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F5B7E-191B-4F00-B6BD-BB38CD84033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68960" y="2201399"/>
            <a:ext cx="3456359" cy="62640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3779762-EA88-4950-9B12-5019DF42619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66800" y="2904120"/>
            <a:ext cx="3456359" cy="331451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5E85C17-659F-48C8-83B2-14372AC44D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51760" y="2192760"/>
            <a:ext cx="3456359" cy="62640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7D4AEEA-EAFA-413C-B18E-8DF88206E9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51760" y="2904480"/>
            <a:ext cx="3456359" cy="331416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982A9EC-83EA-4B67-872D-9E1B06AF76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E21BE1-ECC3-4825-9C00-3284D677E62D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EAA2B4B-4E06-4F2E-9779-69A11D8EEE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EB9390A-87C9-491B-80CC-B568337D59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A37355-8272-4D94-8AA5-6B7A7CA0E1D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43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5f_5f_5f_a0_5f_5f_5f_colonnes d_5f_5f_5f_2019_5f_5f_5f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6465-31EB-459E-AD99-922FB59343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95479" y="762120"/>
            <a:ext cx="8610480" cy="1295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DB5EF-63F2-4A44-B521-AE9E3A02B4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8679" y="4191120"/>
            <a:ext cx="3451679" cy="68292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CDD74B0-8F19-4F48-8381-C4EC6BC663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8679" y="2362320"/>
            <a:ext cx="3451679" cy="1523880"/>
          </a:xfrm>
          <a:effectLst>
            <a:outerShdw dist="50760" dir="5400000" algn="tl">
              <a:srgbClr val="000000">
                <a:alpha val="43000"/>
              </a:srgbClr>
            </a:outerShdw>
          </a:effectLst>
        </p:spPr>
        <p:txBody>
          <a:bodyPr anchor="t" anchorCtr="1"/>
          <a:lstStyle>
            <a:lvl1pPr algn="ctr">
              <a:spcBef>
                <a:spcPts val="1001"/>
              </a:spcBef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23D2413-85F5-4CB4-B74D-4C65AB49B49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8679" y="4873679"/>
            <a:ext cx="3451679" cy="134496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D4C05AB-479A-42D8-AB4E-2B808D214A5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74360" y="4191120"/>
            <a:ext cx="3448800" cy="68292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80AA274-3ADF-4552-85C0-66B70BFB656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74360" y="2362320"/>
            <a:ext cx="3448800" cy="1523880"/>
          </a:xfrm>
          <a:effectLst>
            <a:outerShdw dist="50760" dir="5400000" algn="tl">
              <a:srgbClr val="000000">
                <a:alpha val="43000"/>
              </a:srgbClr>
            </a:outerShdw>
          </a:effectLst>
        </p:spPr>
        <p:txBody>
          <a:bodyPr anchor="t" anchorCtr="1"/>
          <a:lstStyle>
            <a:lvl1pPr algn="ctr">
              <a:spcBef>
                <a:spcPts val="1001"/>
              </a:spcBef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C2FE241-F698-4003-8CB5-356FD612F9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74360" y="4873679"/>
            <a:ext cx="3448800" cy="134496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6DB5617-9F57-4864-AA5A-6C9DCB6EC68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49600" y="4191120"/>
            <a:ext cx="3456359" cy="68292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9545BF6-F8B6-497A-AF40-AF0A493B1B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49960" y="2362320"/>
            <a:ext cx="3447720" cy="1523880"/>
          </a:xfrm>
          <a:effectLst>
            <a:outerShdw dist="50760" dir="5400000" algn="tl">
              <a:srgbClr val="000000">
                <a:alpha val="43000"/>
              </a:srgbClr>
            </a:outerShdw>
          </a:effectLst>
        </p:spPr>
        <p:txBody>
          <a:bodyPr anchor="t" anchorCtr="1"/>
          <a:lstStyle>
            <a:lvl1pPr algn="ctr">
              <a:spcBef>
                <a:spcPts val="1001"/>
              </a:spcBef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DBF4268-AC21-4517-8A02-CAF9380A37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49600" y="4873679"/>
            <a:ext cx="3452400" cy="134496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F7BB1F5-20CE-4D2B-821B-3951AAA230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5BC861-F27A-4A2B-B361-4D05A48AD5C2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AEFC50B-0755-4C38-8493-5A1B8C81F9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B1888A5-DBD6-4DFB-B442-15B2CA2C7B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ABB365-A98E-46E7-A3FD-4E5A53B6951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C387-640F-4E62-BA98-998913DEDA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484CF-CF83-4982-BE67-5935A94E26C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D0489-D20E-4483-A9D4-8B3419EF35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CEC410-7CC4-42BF-ACFF-BD9A33BC4C16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FC811-709C-4D82-982B-3321302EDB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83861-158D-4352-ACC7-2B83D5734B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F7D924-1AC9-4061-A751-C43260A405E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6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8" descr="C3-HD-BTM.png">
            <a:extLst>
              <a:ext uri="{FF2B5EF4-FFF2-40B4-BE49-F238E27FC236}">
                <a16:creationId xmlns:a16="http://schemas.microsoft.com/office/drawing/2014/main" id="{31D29973-AFB7-4A2E-AAFA-3F74A5A2192B}"/>
              </a:ext>
            </a:extLst>
          </p:cNvPr>
          <p:cNvSpPr/>
          <p:nvPr/>
        </p:nvSpPr>
        <p:spPr>
          <a:xfrm>
            <a:off x="0" y="4375080"/>
            <a:ext cx="12192119" cy="2482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Vertical Title 1">
            <a:extLst>
              <a:ext uri="{FF2B5EF4-FFF2-40B4-BE49-F238E27FC236}">
                <a16:creationId xmlns:a16="http://schemas.microsoft.com/office/drawing/2014/main" id="{660316FF-2A90-49A6-9801-0F4A73F06DA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448920" y="745200"/>
            <a:ext cx="2057400" cy="3903120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1620E867-34A0-43BF-AD94-12182CD8BF2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024559" y="745200"/>
            <a:ext cx="8204039" cy="39031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FCBAE8-1838-449D-B7E7-B636108C42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815240" y="379440"/>
            <a:ext cx="290988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8BD953F9-19DC-49DF-8F9B-71B628FD8A5F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F1B8F6-4469-46B4-8451-A129917C86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85799" y="380880"/>
            <a:ext cx="6991199" cy="365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944385-8705-4C9C-9126-88C5DAFE77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861560" y="380880"/>
            <a:ext cx="64440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1383BC63-BBA8-490D-BC38-D99163CADAB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9ABC-7219-4B4C-A33B-44866F3079C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5729-3BEA-4750-ABE5-510AABFFF05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2194560"/>
            <a:ext cx="10820520" cy="4024079"/>
          </a:xfrm>
        </p:spPr>
        <p:txBody>
          <a:bodyPr anchor="t"/>
          <a:lstStyle>
            <a:lvl1pPr marL="228600" indent="-228600" algn="l">
              <a:spcBef>
                <a:spcPts val="1001"/>
              </a:spcBef>
              <a:buSzPct val="100000"/>
              <a:buFont typeface="Arial" pitchFamily="34"/>
              <a:buChar char="•"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contenu 6">
            <a:extLst>
              <a:ext uri="{FF2B5EF4-FFF2-40B4-BE49-F238E27FC236}">
                <a16:creationId xmlns:a16="http://schemas.microsoft.com/office/drawing/2014/main" id="{B71205FB-E3F3-48D4-831A-EBC016AB0EB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 anchorCtr="1"/>
          <a:lstStyle>
            <a:lvl1pPr algn="ctr" hangingPunct="0">
              <a:defRPr sz="4400">
                <a:latin typeface="Arial" pitchFamily="18"/>
                <a:ea typeface="Microsoft YaHei" pitchFamily="2"/>
                <a:cs typeface="Arial Unicode M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contenu 7">
            <a:extLst>
              <a:ext uri="{FF2B5EF4-FFF2-40B4-BE49-F238E27FC236}">
                <a16:creationId xmlns:a16="http://schemas.microsoft.com/office/drawing/2014/main" id="{49D0AAD3-52D1-4E38-A7F8-381A57AE12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 algn="ctr" hangingPunct="0">
              <a:defRPr sz="4400">
                <a:latin typeface="Arial" pitchFamily="18"/>
                <a:ea typeface="Microsoft YaHei" pitchFamily="2"/>
                <a:cs typeface="Arial Unicode M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1AFF96C-6E5A-4634-8240-03671CF042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B42385-976D-4E69-8B0B-0F119A38D115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2972EA-5048-43ED-85BE-6F9077ECF2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BFB68D-E992-4A69-888C-FDA17EBC93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4D641-06E2-41FA-8414-EAC676925476}" type="slidenum">
              <a:t>‹N°›</a:t>
            </a:fld>
            <a:endParaRPr lang="en-US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D9F26586-1968-48A9-9257-85D650B0DE0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atin typeface="Arial" pitchFamily="18"/>
                <a:ea typeface="Microsoft YaHei" pitchFamily="2"/>
                <a:cs typeface="Arial Unicode MS" pitchFamily="2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1777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7" descr="C3-HD-BTM.png">
            <a:extLst>
              <a:ext uri="{FF2B5EF4-FFF2-40B4-BE49-F238E27FC236}">
                <a16:creationId xmlns:a16="http://schemas.microsoft.com/office/drawing/2014/main" id="{2133B076-3D4E-4435-909E-0FC40B8971E7}"/>
              </a:ext>
            </a:extLst>
          </p:cNvPr>
          <p:cNvSpPr/>
          <p:nvPr/>
        </p:nvSpPr>
        <p:spPr>
          <a:xfrm>
            <a:off x="0" y="4375080"/>
            <a:ext cx="12192119" cy="2482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222CB8-3AAB-4377-A3A3-3783E64E8D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753480"/>
            <a:ext cx="10820520" cy="280188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CA27BE6-B55A-4D9B-9670-191C293D4C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24559" y="3641760"/>
            <a:ext cx="10490040" cy="955799"/>
          </a:xfrm>
        </p:spPr>
        <p:txBody>
          <a:bodyPr/>
          <a:lstStyle>
            <a:lvl1pPr marL="0" indent="0" algn="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85FDD0-4E69-4F4E-A3E3-E2198CE2A4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815240" y="380880"/>
            <a:ext cx="290988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8A51E20C-C454-49BC-A3E9-78095027A2E1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E42A58-E9B7-433C-A820-D89175C8CD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85799" y="380880"/>
            <a:ext cx="6991199" cy="3636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34B910-2F31-4257-B656-BFB8A3A703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861560" y="380880"/>
            <a:ext cx="644400" cy="365040"/>
          </a:xfrm>
        </p:spPr>
        <p:txBody>
          <a:bodyPr/>
          <a:lstStyle>
            <a:lvl1pPr>
              <a:defRPr/>
            </a:lvl1pPr>
          </a:lstStyle>
          <a:p>
            <a:pPr lvl="0"/>
            <a:fld id="{BF3C2603-102A-4CED-A8C0-AEB6D7C32DC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D237-2DF6-4957-BFBB-5DB78BCA08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AF57-90A4-424D-9160-F6B3F517E83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2194560"/>
            <a:ext cx="5334120" cy="4024079"/>
          </a:xfrm>
        </p:spPr>
        <p:txBody>
          <a:bodyPr anchor="t"/>
          <a:lstStyle>
            <a:lvl1pPr marL="228600" indent="-228600" algn="l">
              <a:spcBef>
                <a:spcPts val="1001"/>
              </a:spcBef>
              <a:buSzPct val="100000"/>
              <a:buFont typeface="Arial" pitchFamily="34"/>
              <a:buChar char="•"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D8557-DAF9-47D1-89F2-40629092C9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72200" y="2194560"/>
            <a:ext cx="5334120" cy="4024079"/>
          </a:xfrm>
        </p:spPr>
        <p:txBody>
          <a:bodyPr anchor="t"/>
          <a:lstStyle>
            <a:lvl1pPr marL="228600" indent="-228600" algn="l">
              <a:spcBef>
                <a:spcPts val="1001"/>
              </a:spcBef>
              <a:buSzPct val="100000"/>
              <a:buFont typeface="Arial" pitchFamily="34"/>
              <a:buChar char="•"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3AA202-265E-4D38-B984-AA70B1A94E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CB1800-B709-4A37-8E78-E8DF392DAFD1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4F56E9-2A81-4164-86F2-E6E8C4F90A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8D274E-A73C-49CF-9F58-D4C724B763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59ADFE-5F54-40AB-AEB9-953C156013C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7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2477-1F3B-4338-A044-873E4EE351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95479" y="762120"/>
            <a:ext cx="8610480" cy="1295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B890B-D54F-4400-ADD9-26E6212479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2183760"/>
            <a:ext cx="5079960" cy="824040"/>
          </a:xfrm>
        </p:spPr>
        <p:txBody>
          <a:bodyPr anchor="b"/>
          <a:lstStyle>
            <a:lvl1pPr marL="0" indent="0">
              <a:buNone/>
              <a:defRPr sz="28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69E62-D962-4B6B-B021-5E8A67ABF7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132720"/>
            <a:ext cx="5311800" cy="3085920"/>
          </a:xfrm>
        </p:spPr>
        <p:txBody>
          <a:bodyPr anchor="t"/>
          <a:lstStyle>
            <a:lvl1pPr marL="228600" indent="-228600" algn="l">
              <a:spcBef>
                <a:spcPts val="1001"/>
              </a:spcBef>
              <a:buSzPct val="100000"/>
              <a:buFont typeface="Arial" pitchFamily="34"/>
              <a:buChar char="•"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1A6CC-7039-4E6B-B49F-2C4D2B149AC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400799" y="2183760"/>
            <a:ext cx="5105520" cy="824040"/>
          </a:xfrm>
        </p:spPr>
        <p:txBody>
          <a:bodyPr anchor="b"/>
          <a:lstStyle>
            <a:lvl1pPr marL="0" indent="0">
              <a:buNone/>
              <a:defRPr sz="28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3769C-7AA9-4F3A-AE42-891B0C9CCA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72200" y="3132720"/>
            <a:ext cx="5334120" cy="3085920"/>
          </a:xfrm>
        </p:spPr>
        <p:txBody>
          <a:bodyPr anchor="t"/>
          <a:lstStyle>
            <a:lvl1pPr marL="228600" indent="-228600" algn="l">
              <a:spcBef>
                <a:spcPts val="1001"/>
              </a:spcBef>
              <a:buSzPct val="100000"/>
              <a:buFont typeface="Arial" pitchFamily="34"/>
              <a:buChar char="•"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BA435C-98AF-4BC2-A181-04FD58593A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5BC80B-60AD-46E9-B810-6B4E09BFF04B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7C4B0C-3E86-4F68-B588-B0B3B8C262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94D090-67A9-45D5-9FE8-14CCA51CD0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5D00ED-94D0-4218-98CA-A01B305A074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902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796D-8C8F-4A62-9193-F0FFE451CE3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B5B8F3-5F62-42DE-B156-0DDAE69E22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AE3AA0-E4BF-43FA-A0DD-6A766478D5F0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4710E6-E1B9-40DF-8547-7F4F15ADDD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6354B-C41F-4DBF-A35F-2BF94AB0C7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495659-015C-4C39-93BA-B4503EF6E71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675345-1C0B-40E0-AEC9-1DFAFB1B87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E4C71C-621E-42AF-8F61-64C7F8998CD8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115E7B-E363-4B47-BEDA-81706E3CC9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85B02C-26E4-4D59-96ED-02E32FB3C3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8A70EB-9AF7-4B4D-8C95-71999EF38B7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1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4271-6AAE-4269-8707-9741E63C90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52388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AA179-AF3E-4E2C-9F23-49CD246F7A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995720" y="746640"/>
            <a:ext cx="6510599" cy="5472000"/>
          </a:xfrm>
        </p:spPr>
        <p:txBody>
          <a:bodyPr/>
          <a:lstStyle>
            <a:lvl1pPr marL="228600" indent="-228600" algn="l">
              <a:spcBef>
                <a:spcPts val="1001"/>
              </a:spcBef>
              <a:buSzPct val="100000"/>
              <a:buFont typeface="Arial" pitchFamily="34"/>
              <a:buChar char="•"/>
              <a:defRPr sz="2200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17006-E0CA-4AD9-B367-1103DD1BFD6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85799" y="3124079"/>
            <a:ext cx="4114800" cy="309456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28FE98-9E04-4FE4-AEDA-26D608B480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904B94-EC5A-4E4D-8B11-9F146841DEEC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3DAAE6-4892-48FD-9903-9F3F48C329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8A4D0B-3480-44F6-B9F9-25919D865C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E1E494-6980-4BBB-A358-426808B5E6C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52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EF87-4A72-44CD-88A8-4CE6C3782F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523880"/>
            <a:ext cx="687312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29D73-2A95-4FA2-9985-9FABC887EFC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61320" y="751320"/>
            <a:ext cx="3645000" cy="5467320"/>
          </a:xfrm>
        </p:spPr>
        <p:txBody>
          <a:bodyPr anchor="t"/>
          <a:lstStyle>
            <a:lvl1pPr algn="l">
              <a:spcBef>
                <a:spcPts val="1001"/>
              </a:spcBef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876C5-AB1A-4DF3-935C-4EB8C31C7A8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85799" y="3124079"/>
            <a:ext cx="6873120" cy="309456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AFF90-2071-4721-B613-CDBA5E2C95A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31613C-41AD-4D17-8671-D879F86DE570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24CBB-C838-4FFD-B8EA-9581170B70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0FE38B-7EE4-4550-9BB3-4FCBAE38CB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43E425-5A54-4B34-98C1-AAD5F98F176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3-HD-TOP.png">
            <a:extLst>
              <a:ext uri="{FF2B5EF4-FFF2-40B4-BE49-F238E27FC236}">
                <a16:creationId xmlns:a16="http://schemas.microsoft.com/office/drawing/2014/main" id="{6123A3E3-D31C-46FD-BF4D-0266A435225F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>
          <a:xfrm>
            <a:off x="0" y="0"/>
            <a:ext cx="12192119" cy="144143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8F6E679B-2C7F-497D-ABC3-D4F5D36818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95479" y="763560"/>
            <a:ext cx="8610480" cy="12938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1188B65-BDDB-49B1-BA4F-92E2E7E028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799" y="2193840"/>
            <a:ext cx="10820520" cy="40244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DB235B-9E86-47FC-9D86-06DF5925D07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594640" y="6356520"/>
            <a:ext cx="29113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50" b="0" i="0" u="none" strike="noStrike" kern="1200" spc="0" baseline="0">
                <a:solidFill>
                  <a:srgbClr val="898989"/>
                </a:solidFill>
                <a:latin typeface="Century Gothic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3AC1E75-EA96-408F-B591-59D74E426319}" type="datetime1">
              <a:rPr lang="fr-FR"/>
              <a:pPr lvl="0"/>
              <a:t>26/01/2022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C05E20-4744-462D-A74C-2FF801FDB2E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85799" y="6356520"/>
            <a:ext cx="777240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69C150-4916-4AF6-9B1C-C774E6F9E8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763120" y="380880"/>
            <a:ext cx="274319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spc="0" baseline="0">
                <a:solidFill>
                  <a:srgbClr val="898989"/>
                </a:solidFill>
                <a:latin typeface="Century Gothic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07B75D5-74FF-466C-831A-D11EC734CB15}" type="slidenum">
              <a:t>‹N°›</a:t>
            </a:fld>
            <a:endParaRPr lang="en-US"/>
          </a:p>
        </p:txBody>
      </p:sp>
      <p:pic>
        <p:nvPicPr>
          <p:cNvPr id="8" name="Image 8">
            <a:extLst>
              <a:ext uri="{FF2B5EF4-FFF2-40B4-BE49-F238E27FC236}">
                <a16:creationId xmlns:a16="http://schemas.microsoft.com/office/drawing/2014/main" id="{033EE335-03CF-4AE6-A55D-7C3B67B705C0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>
          <a:xfrm>
            <a:off x="360359" y="162000"/>
            <a:ext cx="1487519" cy="89855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r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000" b="0" i="0" u="none" strike="noStrike" kern="1200" spc="0" baseline="0">
          <a:ln>
            <a:noFill/>
          </a:ln>
          <a:solidFill>
            <a:srgbClr val="000000"/>
          </a:solidFill>
          <a:latin typeface="Century Gothic" pitchFamily="18"/>
          <a:ea typeface="Lucida Sans Unicode" pitchFamily="2"/>
          <a:cs typeface="Mangal" pitchFamily="2"/>
        </a:defRPr>
      </a:lvl1pPr>
    </p:titleStyle>
    <p:bodyStyle>
      <a:lvl1pPr marL="228600" marR="0" lvl="0" indent="-228600" algn="l" rtl="0" hangingPunct="1">
        <a:lnSpc>
          <a:spcPct val="90000"/>
        </a:lnSpc>
        <a:spcBef>
          <a:spcPts val="1001"/>
        </a:spcBef>
        <a:spcAft>
          <a:spcPts val="0"/>
        </a:spcAft>
        <a:buSzPct val="100000"/>
        <a:buFont typeface="Arial" pitchFamily="32"/>
        <a:buChar char="•"/>
        <a:tabLst/>
        <a:defRPr lang="fr-FR" sz="2200" b="0" i="0" u="none" strike="noStrike" kern="1200" spc="0" baseline="0">
          <a:ln>
            <a:noFill/>
          </a:ln>
          <a:solidFill>
            <a:srgbClr val="000000"/>
          </a:solidFill>
          <a:latin typeface="Century Gothic" pitchFamily="18"/>
          <a:ea typeface="Lucida Sans Unicode" pitchFamily="2"/>
          <a:cs typeface="Mangal" pitchFamily="2"/>
        </a:defRPr>
      </a:lvl1pPr>
      <a:lvl2pPr marL="68435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2"/>
        <a:buChar char="•"/>
        <a:tabLst/>
        <a:defRPr lang="fr-FR" sz="2000" b="0" i="0" u="none" strike="noStrike" kern="1200" spc="0" baseline="0">
          <a:ln>
            <a:noFill/>
          </a:ln>
          <a:solidFill>
            <a:srgbClr val="000000"/>
          </a:solidFill>
          <a:latin typeface="Century Gothic" pitchFamily="18"/>
          <a:ea typeface="Lucida Sans Unicode" pitchFamily="2"/>
          <a:cs typeface="Mangal" pitchFamily="2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2"/>
        <a:buChar char="•"/>
        <a:tabLst/>
        <a:defRPr lang="fr-FR" sz="1800" b="0" i="0" u="none" strike="noStrike" kern="1200" spc="0" baseline="0">
          <a:ln>
            <a:noFill/>
          </a:ln>
          <a:solidFill>
            <a:srgbClr val="000000"/>
          </a:solidFill>
          <a:latin typeface="Century Gothic" pitchFamily="18"/>
          <a:ea typeface="Lucida Sans Unicode" pitchFamily="2"/>
          <a:cs typeface="Mangal" pitchFamily="2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2"/>
        <a:buChar char="•"/>
        <a:tabLst/>
        <a:defRPr lang="fr-FR" sz="1600" b="0" i="0" u="none" strike="noStrike" kern="1200" spc="0" baseline="0">
          <a:ln>
            <a:noFill/>
          </a:ln>
          <a:solidFill>
            <a:srgbClr val="000000"/>
          </a:solidFill>
          <a:latin typeface="Century Gothic" pitchFamily="18"/>
          <a:ea typeface="Lucida Sans Unicode" pitchFamily="2"/>
          <a:cs typeface="Mangal" pitchFamily="2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2"/>
        <a:buChar char="•"/>
        <a:tabLst/>
        <a:defRPr lang="fr-FR" sz="1600" b="0" i="0" u="none" strike="noStrike" kern="1200" spc="0" baseline="0">
          <a:ln>
            <a:noFill/>
          </a:ln>
          <a:solidFill>
            <a:srgbClr val="000000"/>
          </a:solidFill>
          <a:latin typeface="Century Gothic" pitchFamily="18"/>
          <a:ea typeface="Lucida Sans Unicode" pitchFamily="2"/>
          <a:cs typeface="Mang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ternite-franciscaine-rhonealp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6EDFB-AEB1-4557-BB16-945742D53D0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19955" y="579257"/>
            <a:ext cx="9847440" cy="1853280"/>
          </a:xfrm>
        </p:spPr>
        <p:txBody>
          <a:bodyPr anchorCtr="1"/>
          <a:lstStyle/>
          <a:p>
            <a:pPr lvl="0" algn="ctr"/>
            <a:r>
              <a:rPr lang="fr-FR" sz="5400" dirty="0">
                <a:latin typeface="Century Gothic" pitchFamily="34"/>
              </a:rPr>
              <a:t>OFS</a:t>
            </a:r>
            <a:br>
              <a:rPr lang="fr-FR" sz="5400" dirty="0">
                <a:latin typeface="Century Gothic" pitchFamily="34"/>
              </a:rPr>
            </a:br>
            <a:r>
              <a:rPr lang="fr-FR" sz="4000" dirty="0">
                <a:latin typeface="Century Gothic" pitchFamily="34"/>
              </a:rPr>
              <a:t>Région</a:t>
            </a:r>
            <a:r>
              <a:rPr lang="fr-FR" sz="3600" dirty="0">
                <a:latin typeface="Century Gothic" pitchFamily="34"/>
              </a:rPr>
              <a:t> Franciscaine - Rhône - ALPES</a:t>
            </a:r>
            <a:endParaRPr lang="fr-FR" sz="5400" dirty="0">
              <a:latin typeface="Century Gothic" pitchFamily="34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9D8FC5-D56C-45A1-A917-F928BFC75E6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03463" y="2778585"/>
            <a:ext cx="10296872" cy="860399"/>
          </a:xfrm>
        </p:spPr>
        <p:txBody>
          <a:bodyPr/>
          <a:lstStyle/>
          <a:p>
            <a:pPr lvl="0" algn="ctr"/>
            <a:r>
              <a:rPr lang="fr-FR" sz="4000" dirty="0">
                <a:latin typeface="Century Gothic" pitchFamily="34"/>
              </a:rPr>
              <a:t>Formation conseils diocésains 15/01/2022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4586456-7F4F-4639-8DBB-D1A00CA4F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65" y="1595858"/>
            <a:ext cx="993734" cy="118272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8A6246F-FD27-4190-A717-20B6AC267074}"/>
              </a:ext>
            </a:extLst>
          </p:cNvPr>
          <p:cNvSpPr txBox="1"/>
          <p:nvPr/>
        </p:nvSpPr>
        <p:spPr>
          <a:xfrm>
            <a:off x="2686755" y="3985032"/>
            <a:ext cx="84215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LE VOCABULAIRE FRANCISCAIN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LES PRINCIPAUX TEXTES : CONSTITUTIONS, LES STATUTS, LE RITUEL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OUTILS DISPONIBLES </a:t>
            </a:r>
            <a:r>
              <a:rPr lang="fr-FR" dirty="0"/>
              <a:t>(Site internet : fraternitéfranciscaine.fr)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965FA-6C75-476B-AD4C-E72740F4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630" y="217150"/>
            <a:ext cx="8610480" cy="1098694"/>
          </a:xfrm>
        </p:spPr>
        <p:txBody>
          <a:bodyPr/>
          <a:lstStyle/>
          <a:p>
            <a:pPr algn="ctr"/>
            <a:r>
              <a:rPr lang="fr-FR" dirty="0"/>
              <a:t>Trésorerie régionale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398068-22DD-4677-9066-AC7AC54F1C05}"/>
              </a:ext>
            </a:extLst>
          </p:cNvPr>
          <p:cNvSpPr txBox="1"/>
          <p:nvPr/>
        </p:nvSpPr>
        <p:spPr>
          <a:xfrm>
            <a:off x="802887" y="959005"/>
            <a:ext cx="11039708" cy="582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fr-FR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Règle 25 du Projet de Vie : </a:t>
            </a:r>
          </a:p>
          <a:p>
            <a:pPr algn="just">
              <a:lnSpc>
                <a:spcPct val="107000"/>
              </a:lnSpc>
            </a:pP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frais de toute nature (fonctionnement, honoraires, entraide; etc.) occasionnés par la vie de la Fraternité seront pris en charge, dans un esprit communautaire et fraternel, par les frères et les sœurs, qui apporteront chacun une contribution proportionnée à leurs ressources/ Les fraternités locales ne manqueront pas de participer aux frais des conseils des différents niveaux.</a:t>
            </a:r>
          </a:p>
          <a:p>
            <a:pPr algn="just">
              <a:lnSpc>
                <a:spcPct val="107000"/>
              </a:lnSpc>
            </a:pPr>
            <a:endParaRPr lang="fr-FR" sz="1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Contributions solidaires : 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Règle de base 1/250</a:t>
            </a:r>
            <a:r>
              <a:rPr lang="fr-FR" sz="14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montant imposable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70€/an et par membre</a:t>
            </a: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pour un équilibre des comptes : 40 % vont au National, 55% pour les indemnisations, 5 % pour les frais divers de gestion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fr-FR" sz="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Budgets prévisionnels des dépenses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Assistants spirituels : Honoraires / frais de transport / Frais de formation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Frais de transport des conseils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Dépenses régionales / Location de salles / Frais divers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fr-FR" sz="7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à partir de Janvier 2022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Budgets sur l’année civile 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d’un compte bancaire unique franciscain (Crédit Mutuel), avec sous-comptes diocésains gérés par les trésoriers diocésains (avec carte, réception des virements, enregistrement espèces et chèques)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Création en 2021 d’une association cultuelle d’intérêt général avec un délai de reconnaissance à Juin 2022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bénéficier pour 2022 de déduction fiscale (66%) pour les contributions, avec incitation aux frères et sœurs de donner plus  (ex : donner 100€, c’est donner une contribution totale de 166€, compte tenu de la réduction d’impôts)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Disparition des associations diocésaines type loi 190</a:t>
            </a: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à prévoir.</a:t>
            </a:r>
            <a:endParaRPr lang="fr-FR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57BD8EF-AE4C-430E-8CC3-B069299A1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75" y="174042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1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Outils disponibles </a:t>
            </a:r>
            <a:r>
              <a:rPr lang="fr-FR" sz="2400" dirty="0"/>
              <a:t>(Site internet : fraternitéfranciscaine.fr)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Valise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8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32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20" y="1478160"/>
            <a:ext cx="990600" cy="118491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A55325-7C54-4293-9FE3-28869569C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680" y="2565026"/>
            <a:ext cx="1721035" cy="118491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401E477-0C41-46EC-99CA-BE64B223DD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1896" y="2370667"/>
            <a:ext cx="1875460" cy="276577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B8F674F-C416-43F6-991E-0088626FC0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7537" y="3253931"/>
            <a:ext cx="2400300" cy="29337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1BD4411-06BA-46DD-BC91-16C44B308B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7123" y="2756112"/>
            <a:ext cx="3286128" cy="604838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5AE44CA7-0EBD-4D75-BF26-E92955A6E4A4}"/>
              </a:ext>
            </a:extLst>
          </p:cNvPr>
          <p:cNvSpPr txBox="1"/>
          <p:nvPr/>
        </p:nvSpPr>
        <p:spPr>
          <a:xfrm>
            <a:off x="7558860" y="3723951"/>
            <a:ext cx="36771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FICHES THEMATIQUES</a:t>
            </a:r>
          </a:p>
          <a:p>
            <a:pPr marL="342900" indent="-342900">
              <a:buAutoNum type="arabicPeriod"/>
            </a:pPr>
            <a:r>
              <a:rPr lang="fr-FR" dirty="0"/>
              <a:t>Les élections</a:t>
            </a:r>
          </a:p>
          <a:p>
            <a:pPr marL="342900" indent="-342900">
              <a:buAutoNum type="arabicPeriod"/>
            </a:pPr>
            <a:r>
              <a:rPr lang="fr-FR" dirty="0"/>
              <a:t>Accueillir des nouveaux membres</a:t>
            </a:r>
          </a:p>
          <a:p>
            <a:pPr marL="342900" indent="-342900">
              <a:buAutoNum type="arabicPeriod"/>
            </a:pPr>
            <a:r>
              <a:rPr lang="fr-FR" dirty="0"/>
              <a:t>Accompagner vers l’engagement</a:t>
            </a:r>
          </a:p>
          <a:p>
            <a:pPr marL="342900" indent="-342900">
              <a:buAutoNum type="arabicPeriod"/>
            </a:pPr>
            <a:r>
              <a:rPr lang="fr-FR" dirty="0"/>
              <a:t>La visite fraternelle et pastorale</a:t>
            </a:r>
          </a:p>
          <a:p>
            <a:pPr marL="342900" indent="-342900">
              <a:buAutoNum type="arabicPeriod"/>
            </a:pPr>
            <a:r>
              <a:rPr lang="fr-FR" dirty="0"/>
              <a:t>Créer une association loi 1901</a:t>
            </a:r>
          </a:p>
          <a:p>
            <a:pPr marL="342900" indent="-342900">
              <a:buAutoNum type="arabicPeriod"/>
            </a:pPr>
            <a:r>
              <a:rPr lang="fr-FR" dirty="0"/>
              <a:t>RGPD</a:t>
            </a:r>
          </a:p>
          <a:p>
            <a:pPr marL="342900" indent="-342900">
              <a:buAutoNum type="arabicPeriod"/>
            </a:pPr>
            <a:r>
              <a:rPr lang="fr-FR" dirty="0"/>
              <a:t>Présentation vocabulaire</a:t>
            </a:r>
          </a:p>
          <a:p>
            <a:pPr marL="342900" indent="-342900">
              <a:buAutoNum type="arabicPeriod"/>
            </a:pP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0F34159-6C1E-4558-B8CE-E98E8C71F34F}"/>
              </a:ext>
            </a:extLst>
          </p:cNvPr>
          <p:cNvSpPr txBox="1"/>
          <p:nvPr/>
        </p:nvSpPr>
        <p:spPr>
          <a:xfrm>
            <a:off x="4693594" y="3354619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TEXTES LEGISLATIFS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BCB460C-E82D-42BC-AEF2-555D128A08AA}"/>
              </a:ext>
            </a:extLst>
          </p:cNvPr>
          <p:cNvSpPr txBox="1"/>
          <p:nvPr/>
        </p:nvSpPr>
        <p:spPr>
          <a:xfrm>
            <a:off x="182032" y="5574205"/>
            <a:ext cx="399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REFLEXIONS DE FOND</a:t>
            </a:r>
          </a:p>
          <a:p>
            <a:pPr marL="285750" indent="-285750">
              <a:buFontTx/>
              <a:buChar char="-"/>
            </a:pPr>
            <a:r>
              <a:rPr lang="fr-FR" dirty="0"/>
              <a:t>Autorité, service, pouvoir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fraternité séculière, cellule d’Eglise</a:t>
            </a:r>
          </a:p>
        </p:txBody>
      </p:sp>
    </p:spTree>
    <p:extLst>
      <p:ext uri="{BB962C8B-B14F-4D97-AF65-F5344CB8AC3E}">
        <p14:creationId xmlns:p14="http://schemas.microsoft.com/office/powerpoint/2010/main" val="57316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Outils disponibles </a:t>
            </a:r>
            <a:r>
              <a:rPr lang="fr-FR" sz="2400" dirty="0"/>
              <a:t>(Site internet : fraternitéfranciscaine.fr)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Outils de formation (</a:t>
            </a:r>
            <a:r>
              <a:rPr lang="fr-FR" sz="2400" dirty="0" err="1"/>
              <a:t>pdf</a:t>
            </a:r>
            <a:r>
              <a:rPr lang="fr-FR" sz="2400" dirty="0"/>
              <a:t> / </a:t>
            </a:r>
            <a:r>
              <a:rPr lang="fr-FR" sz="2400" dirty="0" err="1"/>
              <a:t>ppt</a:t>
            </a:r>
            <a:r>
              <a:rPr lang="fr-FR" sz="2400" dirty="0"/>
              <a:t>)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Outils pour une formation franciscaine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Parcours cheminer vers l’engagement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Parcours découverte de la spiritualité franciscain(parcours de Lyon, Nord, Lorient, St Etienne, Créteil)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Messages de la commission formation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Un responsable formation, pourquoi faire ?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Appeler des frères à prendre la responsabilité d’une </a:t>
            </a:r>
            <a:r>
              <a:rPr lang="fr-FR" sz="2000" dirty="0" err="1"/>
              <a:t>frat</a:t>
            </a:r>
            <a:endParaRPr lang="fr-FR" sz="2000" dirty="0"/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Accueillir un nouveau membre dans la Fraternité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Découvrir la spiritualité franciscaine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Se former personnellement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Partager vos réalisations de formation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32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20" y="1478160"/>
            <a:ext cx="990600" cy="11849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10D793E-F27D-4BE4-815A-B946CFD79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159" y="2716090"/>
            <a:ext cx="896950" cy="1322750"/>
          </a:xfrm>
          <a:prstGeom prst="rect">
            <a:avLst/>
          </a:prstGeo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C1D1B298-FE2B-4001-A284-1E99CE929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444" y="4194931"/>
            <a:ext cx="952380" cy="132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988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Outils disponibles </a:t>
            </a:r>
            <a:r>
              <a:rPr lang="fr-FR" sz="2400" dirty="0"/>
              <a:t>(Site internet : fraternitéfranciscaine.fr)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A venir : Partage des réalisations de formation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Plan du catalogue des formations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Par thématique 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Fiche résumée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200" dirty="0"/>
              <a:t>Outils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200" dirty="0"/>
              <a:t>Contacts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Site Rhône Alpes </a:t>
            </a:r>
            <a:r>
              <a:rPr lang="fr-FR" sz="2400" dirty="0"/>
              <a:t>(&lt;Site internet : </a:t>
            </a:r>
            <a:r>
              <a:rPr lang="fr-FR" sz="2400" dirty="0">
                <a:hlinkClick r:id="rId3"/>
              </a:rPr>
              <a:t>http://www.fraternite-franciscaine-rhonealpes.com</a:t>
            </a:r>
            <a:r>
              <a:rPr lang="fr-FR" sz="2400" dirty="0"/>
              <a:t> &gt; ou &lt;accès via site national&gt;) : Réflexion de sa refonte, simplification en cours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32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32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20" y="1478160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7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Un peu de vocabulaire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FFS : Fraternités Franciscaines séculières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OFS : Ordre franciscain Séculier (ex Tiers-Ordre franciscain)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Projet de Vie de la FFS(ou Règle – Règle de vie)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Constitutions Générales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Statuts particuliers (national, régional)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Personnalité juridique dans l'Eglise - personnalité juridique civile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800" dirty="0"/>
              <a:t>Mouvements et association publique de fidèles</a:t>
            </a:r>
            <a:endParaRPr lang="fr-FR" sz="24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32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20" y="1478160"/>
            <a:ext cx="990600" cy="11849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Un peu de vocabulaire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Fraternité et fraternité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Fraternité : équipe/section– groupe – cordée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Conseil (ex-Bureau)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Ministre (ex Responsable) // Président (Statuts)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Conseillers : Secrétaire – Trésorier- Responsable de formation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Chapitre (ex-assemblée ou conseil) : local, régional, national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Responsabilité – coresponsabilité – délégation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Subsidiarité </a:t>
            </a:r>
            <a:r>
              <a:rPr lang="fr-F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fr-FR" sz="200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Principe de subsidiarité selon lequel une autorité centrale ne peut effectuer que les tâches qui ne peuvent pas être réalisées à l'échelon inférieur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Contribution solidaire(ex-cotisation)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20" y="1478160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3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Les étapes de la formation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Le temps de la découverte de la spiritualité franciscaine (groupes de découverte)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Le temps de l’initiation à la vie en Fraternité et du discernement de la vocation (en rejoignant une Fraternité et en cheminant avec elle) en vue de la demande d’admission dans l’OFS (aspirant)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Le temps pour mûrir la vocation (temps de formation initiale de préparation à l’engagement (profession) ou promesse de vie évangélique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Le temps de la formation permanente…</a:t>
            </a:r>
            <a:endParaRPr lang="fr-FR" sz="20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20" y="1478160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4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3200" dirty="0"/>
              <a:t>Les constitutions (2001)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Chapitre 1 : la Fraternité Franciscaine séculière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Chapitre 2 : la forme de vie et l’activité apostolique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400" dirty="0"/>
              <a:t>Chapitre 2 : La vie en fraternité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1 : Orientations générales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2 : Entrée dans l’Ordre et formation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3 : La fraternité à différents niveaux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4 : Elections aux charges et cessation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5 : L’assistance spirituelle et pastorale de l’OFS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6 : La visite fraternelle et pastorale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7 : La Jeunesse Franciscaine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dirty="0"/>
              <a:t>Titre 8 : En communion avec la famille franciscaine et avec l’Eglise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fr-FR" sz="32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4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32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809" y="885705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7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Les statuts de la FFS en France (2002, approuvés en 2013)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Introduction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La fraternité locale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La fraternité régionale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La fraternité nationale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La </a:t>
            </a:r>
            <a:r>
              <a:rPr lang="fr-FR" sz="2000" dirty="0" err="1"/>
              <a:t>Jefra</a:t>
            </a:r>
            <a:endParaRPr lang="fr-FR" sz="20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Personnalité juridique, civile, patrimoine, exercice économique de la fraternité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Procédures pour l’élection aux charges et remplacement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L’assistance spirituelle et pastorale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La visite fraternelle et pastorale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Famille franciscaine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Dispositions générales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fr-FR" sz="24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809" y="885705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8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41280" y="1478160"/>
            <a:ext cx="10067760" cy="51213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Règlement intérieur de la FFS en France (2015)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(document établi pour favoriser la vie de la FFS – détermine les modalités d’application des Statuts et des Constitutions Générales pour répondre plus particulièrement à nos besoins et à notre histoire)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1 : La contribution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2 : L’engagement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3 : La mission et l’organisation des fraternités à différents niveaux (régionale et  diocésaine, nationale)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4 : La revue ARBRE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5 : L’assistance spirituelle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6 : La formation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7 : Les Assises Nationales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Article 8 : La fraternité internationale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0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809" y="885705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3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7">
            <a:extLst>
              <a:ext uri="{FF2B5EF4-FFF2-40B4-BE49-F238E27FC236}">
                <a16:creationId xmlns:a16="http://schemas.microsoft.com/office/drawing/2014/main" id="{60FFC6A0-8F82-4693-9890-D03362C6CD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97725" y="1184649"/>
            <a:ext cx="10067760" cy="512136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Le rituel (1985)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1</a:t>
            </a:r>
            <a:r>
              <a:rPr lang="fr-FR" sz="2000" baseline="30000" dirty="0"/>
              <a:t>ère</a:t>
            </a:r>
            <a:r>
              <a:rPr lang="fr-FR" sz="2000" dirty="0"/>
              <a:t> partie : Liturgie du projet ou promesse de vie évangélique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Nature de l’engagement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Caractère normatif du rituel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Des rites qui accompagnent les degrés dans la vie de l’OFS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Chapitre 1: Cérémonie d’accueil des aspirants / Rite d’admission (réception) dans l’Ordre Franciscain Séculier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Chapitre 2 : Rite d’engagement (profession) ou propos de vie évangélique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Chapitre 3 : Renouvellement annuel de la profession temporaire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Chapitre 4 : Pour les anniversaires de la profession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2</a:t>
            </a:r>
            <a:r>
              <a:rPr lang="fr-FR" sz="2000" baseline="30000" dirty="0"/>
              <a:t>ème</a:t>
            </a:r>
            <a:r>
              <a:rPr lang="fr-FR" sz="2000" dirty="0"/>
              <a:t> partie : Les réunions des frères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Préliminaires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Prières au début et à la fin des réunions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Célébration pour les élections</a:t>
            </a:r>
          </a:p>
          <a:p>
            <a:pPr marL="1141559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Erection d’une nouvelle Fraternité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Appendice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Textes proposés ad libitum pour la célébration du projet de vie évangélique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Lectures franciscaines</a:t>
            </a:r>
          </a:p>
          <a:p>
            <a:pPr marL="1027259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800" dirty="0"/>
              <a:t>La prière liturgique des frères et sœurs de l’OFS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32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0E180C-B20B-4349-BBAB-C61838F69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20840" y="258480"/>
            <a:ext cx="8610480" cy="781919"/>
          </a:xfrm>
        </p:spPr>
        <p:txBody>
          <a:bodyPr/>
          <a:lstStyle/>
          <a:p>
            <a:pPr lvl="0" algn="ctr"/>
            <a:r>
              <a:rPr lang="fr-FR" b="1" dirty="0">
                <a:latin typeface="Century Gothic" pitchFamily="34"/>
              </a:rPr>
              <a:t>OUTILS ET INFORMATIONS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624FB3-D4D4-45C2-B595-97C8B9778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809" y="885705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9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965FA-6C75-476B-AD4C-E72740F4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630" y="217150"/>
            <a:ext cx="8610480" cy="1098694"/>
          </a:xfrm>
        </p:spPr>
        <p:txBody>
          <a:bodyPr/>
          <a:lstStyle/>
          <a:p>
            <a:pPr algn="ctr"/>
            <a:r>
              <a:rPr lang="fr-FR" dirty="0"/>
              <a:t>Assistance spirituelle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398068-22DD-4677-9066-AC7AC54F1C05}"/>
              </a:ext>
            </a:extLst>
          </p:cNvPr>
          <p:cNvSpPr txBox="1"/>
          <p:nvPr/>
        </p:nvSpPr>
        <p:spPr>
          <a:xfrm>
            <a:off x="802887" y="959005"/>
            <a:ext cx="11039708" cy="598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charge pastorale de l’OFS est confiée au 1</a:t>
            </a:r>
            <a:r>
              <a:rPr lang="fr-FR" sz="1700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Ordre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provinciaux nomment les 2 assistants nationaux, un </a:t>
            </a:r>
            <a:r>
              <a:rPr lang="fr-FR" sz="17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ofm</a:t>
            </a: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un capucin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assistants nationaux nomment les assistants régionaux avec l’accord des provinciaux concernés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Ils organisent la formation des nouveaux assistants 2 semaines sur 2 ans en été.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Ils proposent un weekend de formation permanente pour tous les assistants.es de France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assistants régionaux avec le conseil régional appellent des personnes pour suivre la formation d’assistant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Ils nomment les assistants formés pour le service d’une fraternité de base. 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Ceux-ci reçoivent une lettre de mission de la part des assistants nationaux 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Ils proposent des journées de formation permanente pour tous les assistants de la région 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journées en   Rhône-Alpes)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existe des assistants diocésains dans certains diocèses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assistants font partie du conseil du niveau où ils interviennent, : conseil local, diocésain, régional</a:t>
            </a: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reçoivent un mandat de 3 ans renouvelable.  </a:t>
            </a:r>
          </a:p>
          <a:p>
            <a:pPr algn="just">
              <a:lnSpc>
                <a:spcPct val="107000"/>
              </a:lnSpc>
            </a:pPr>
            <a:endParaRPr lang="fr-FR" sz="17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17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existe des statuts des assistants : </a:t>
            </a:r>
            <a:r>
              <a:rPr lang="fr-FR" sz="1800" dirty="0">
                <a:latin typeface="Century Gothic" panose="020B0502020202020204" pitchFamily="34" charset="0"/>
              </a:rPr>
              <a:t>(2009 – Vademecum en 2018)</a:t>
            </a:r>
            <a:endParaRPr lang="fr-FR" sz="17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57BD8EF-AE4C-430E-8CC3-B069299A1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564" y="723389"/>
            <a:ext cx="990600" cy="11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42663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1393</Words>
  <Application>Microsoft Office PowerPoint</Application>
  <PresentationFormat>Grand écran</PresentationFormat>
  <Paragraphs>243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Traînée de condensation</vt:lpstr>
      <vt:lpstr>OFS Région Franciscaine - Rhône - ALPES</vt:lpstr>
      <vt:lpstr>OUTILS ET INFORMATIONS</vt:lpstr>
      <vt:lpstr>OUTILS ET INFORMATIONS</vt:lpstr>
      <vt:lpstr>OUTILS ET INFORMATIONS</vt:lpstr>
      <vt:lpstr>OUTILS ET INFORMATIONS</vt:lpstr>
      <vt:lpstr>OUTILS ET INFORMATIONS</vt:lpstr>
      <vt:lpstr>OUTILS ET INFORMATIONS</vt:lpstr>
      <vt:lpstr>OUTILS ET INFORMATIONS</vt:lpstr>
      <vt:lpstr>Assistance spirituelle</vt:lpstr>
      <vt:lpstr>Trésorerie régionale</vt:lpstr>
      <vt:lpstr>OUTILS ET INFORMATIONS</vt:lpstr>
      <vt:lpstr>OUTILS ET INFORMATIONS</vt:lpstr>
      <vt:lpstr>OUTILS ET INFORMATIONS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Région FRANCICAINE RHôNE - ALPES</dc:title>
  <dc:creator>Etienne POISSON</dc:creator>
  <cp:lastModifiedBy>ALAIN MORRIER</cp:lastModifiedBy>
  <cp:revision>76</cp:revision>
  <dcterms:created xsi:type="dcterms:W3CDTF">2017-09-04T13:34:07Z</dcterms:created>
  <dcterms:modified xsi:type="dcterms:W3CDTF">2022-01-26T13:25:11Z</dcterms:modified>
</cp:coreProperties>
</file>